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22" r:id="rId3"/>
  </p:sldMasterIdLst>
  <p:notesMasterIdLst>
    <p:notesMasterId r:id="rId54"/>
  </p:notesMasterIdLst>
  <p:handoutMasterIdLst>
    <p:handoutMasterId r:id="rId55"/>
  </p:handoutMasterIdLst>
  <p:sldIdLst>
    <p:sldId id="379" r:id="rId4"/>
    <p:sldId id="257" r:id="rId5"/>
    <p:sldId id="380" r:id="rId6"/>
    <p:sldId id="288" r:id="rId7"/>
    <p:sldId id="289" r:id="rId8"/>
    <p:sldId id="291" r:id="rId9"/>
    <p:sldId id="358" r:id="rId10"/>
    <p:sldId id="359" r:id="rId11"/>
    <p:sldId id="360" r:id="rId12"/>
    <p:sldId id="402" r:id="rId13"/>
    <p:sldId id="403" r:id="rId14"/>
    <p:sldId id="404" r:id="rId15"/>
    <p:sldId id="405" r:id="rId16"/>
    <p:sldId id="406" r:id="rId17"/>
    <p:sldId id="408" r:id="rId18"/>
    <p:sldId id="361" r:id="rId19"/>
    <p:sldId id="431" r:id="rId20"/>
    <p:sldId id="424" r:id="rId21"/>
    <p:sldId id="395" r:id="rId22"/>
    <p:sldId id="396" r:id="rId23"/>
    <p:sldId id="397" r:id="rId24"/>
    <p:sldId id="398" r:id="rId25"/>
    <p:sldId id="399" r:id="rId26"/>
    <p:sldId id="400" r:id="rId27"/>
    <p:sldId id="401" r:id="rId28"/>
    <p:sldId id="425" r:id="rId29"/>
    <p:sldId id="409" r:id="rId30"/>
    <p:sldId id="410" r:id="rId31"/>
    <p:sldId id="411" r:id="rId32"/>
    <p:sldId id="412" r:id="rId33"/>
    <p:sldId id="413" r:id="rId34"/>
    <p:sldId id="414" r:id="rId35"/>
    <p:sldId id="426" r:id="rId36"/>
    <p:sldId id="427" r:id="rId37"/>
    <p:sldId id="428" r:id="rId38"/>
    <p:sldId id="439" r:id="rId39"/>
    <p:sldId id="429" r:id="rId40"/>
    <p:sldId id="430" r:id="rId41"/>
    <p:sldId id="373" r:id="rId42"/>
    <p:sldId id="377" r:id="rId43"/>
    <p:sldId id="438" r:id="rId44"/>
    <p:sldId id="434" r:id="rId45"/>
    <p:sldId id="433" r:id="rId46"/>
    <p:sldId id="435" r:id="rId47"/>
    <p:sldId id="436" r:id="rId48"/>
    <p:sldId id="437" r:id="rId49"/>
    <p:sldId id="381" r:id="rId50"/>
    <p:sldId id="314" r:id="rId51"/>
    <p:sldId id="316" r:id="rId52"/>
    <p:sldId id="271"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2E6"/>
    <a:srgbClr val="FFFFFF"/>
    <a:srgbClr val="000000"/>
    <a:srgbClr val="333333"/>
    <a:srgbClr val="292929"/>
    <a:srgbClr val="F8F57B"/>
    <a:srgbClr val="F6AE1E"/>
    <a:srgbClr val="FF0066"/>
    <a:srgbClr val="F3AF35"/>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967" autoAdjust="0"/>
    <p:restoredTop sz="84550" autoAdjust="0"/>
  </p:normalViewPr>
  <p:slideViewPr>
    <p:cSldViewPr snapToGrid="0">
      <p:cViewPr varScale="1">
        <p:scale>
          <a:sx n="65" d="100"/>
          <a:sy n="65" d="100"/>
        </p:scale>
        <p:origin x="-1044" y="-114"/>
      </p:cViewPr>
      <p:guideLst>
        <p:guide orient="horz" pos="204"/>
        <p:guide orient="horz" pos="912"/>
        <p:guide orient="horz" pos="1484"/>
        <p:guide orient="horz" pos="1200"/>
        <p:guide orient="horz" pos="2389"/>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75" d="100"/>
        <a:sy n="75" d="100"/>
      </p:scale>
      <p:origin x="0" y="4740"/>
    </p:cViewPr>
  </p:sorterViewPr>
  <p:notesViewPr>
    <p:cSldViewPr snapToGrid="0" showGuides="1">
      <p:cViewPr varScale="1">
        <p:scale>
          <a:sx n="99" d="100"/>
          <a:sy n="99" d="100"/>
        </p:scale>
        <p:origin x="-32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PDC 2009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2/10/2010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65636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PDC 2009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2/10/2010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31139319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2/10/2010 10:07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0BEB7-DC6A-443D-91D1-0CE0A533CAC5}"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81786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0ECFF45C-96F5-4D9B-BC8A-F92511853FE8}"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21</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5C7DE1EA-A4AF-4A13-A6DC-174ABA2BE69B}"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22</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5C7DE1EA-A4AF-4A13-A6DC-174ABA2BE69B}"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23</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3800-5C46-4493-B456-B5C0A0B190CA}" type="slidenum">
              <a:rPr lang="en-US" smtClean="0"/>
              <a:t>24</a:t>
            </a:fld>
            <a:endParaRPr lang="en-US"/>
          </a:p>
        </p:txBody>
      </p:sp>
    </p:spTree>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8CC4B60-C4F0-4422-94CA-E1E65D7722AD}"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27</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0ECFF45C-96F5-4D9B-BC8A-F92511853FE8}"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28</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8507CB55-298C-4F53-922D-96A862F995EF}"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29</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DBF0C-48D0-481C-9F0E-DB53452C8D58}" type="slidenum">
              <a:rPr lang="en-US" smtClean="0"/>
              <a:pPr/>
              <a:t>6</a:t>
            </a:fld>
            <a:endParaRPr lang="en-US"/>
          </a:p>
        </p:txBody>
      </p:sp>
    </p:spTree>
    <p:extLst>
      <p:ext uri="{BB962C8B-B14F-4D97-AF65-F5344CB8AC3E}">
        <p14:creationId xmlns:p14="http://schemas.microsoft.com/office/powerpoint/2010/main" val="420536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8507CB55-298C-4F53-922D-96A862F995EF}"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30</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90738032-8304-47E7-8F35-4794C63CA245}"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31</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0E8C61F8-7D97-4151-8404-B302E7920AC9}"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32</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3A914526-B2B5-4753-A015-02D3B7405307}" type="datetime1">
              <a:rPr lang="en-US" smtClean="0"/>
              <a:pPr/>
              <a:t>2/10/2010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34</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1432338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887399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35200" cy="1676400"/>
          </a:xfrm>
        </p:spPr>
      </p:sp>
      <p:sp>
        <p:nvSpPr>
          <p:cNvPr id="3" name="Notes Placeholder 2"/>
          <p:cNvSpPr>
            <a:spLocks noGrp="1"/>
          </p:cNvSpPr>
          <p:nvPr>
            <p:ph type="body" idx="1"/>
          </p:nvPr>
        </p:nvSpPr>
        <p:spPr>
          <a:xfrm>
            <a:off x="685800" y="2590800"/>
            <a:ext cx="5486400" cy="5867400"/>
          </a:xfrm>
        </p:spPr>
        <p:txBody>
          <a:bodyPr>
            <a:noAutofit/>
          </a:bodyPr>
          <a:lstStyle/>
          <a:p>
            <a:pPr algn="l"/>
            <a:endParaRPr lang="en-US" dirty="0" smtClean="0"/>
          </a:p>
        </p:txBody>
      </p:sp>
      <p:sp>
        <p:nvSpPr>
          <p:cNvPr id="5" name="Header Placeholder 3"/>
          <p:cNvSpPr>
            <a:spLocks noGrp="1"/>
          </p:cNvSpPr>
          <p:nvPr>
            <p:ph type="hdr" sz="quarter"/>
          </p:nvPr>
        </p:nvSpPr>
        <p:spPr>
          <a:xfrm>
            <a:off x="0" y="0"/>
            <a:ext cx="2971800" cy="457200"/>
          </a:xfrm>
        </p:spPr>
        <p:txBody>
          <a:bodyPr/>
          <a:lstStyle/>
          <a:p>
            <a:fld id="{D307EE50-8B84-4913-B6DF-B807AA790FE0}" type="slidenum">
              <a:rPr lang="en-US" smtClean="0">
                <a:solidFill>
                  <a:prstClr val="black"/>
                </a:solidFill>
              </a:rPr>
              <a:pPr/>
              <a:t>43</a:t>
            </a:fld>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2/10/2010 10:08 AM</a:t>
            </a:fld>
            <a:endParaRPr lang="en-US" dirty="0">
              <a:solidFill>
                <a:prstClr val="black"/>
              </a:solidFill>
            </a:endParaRPr>
          </a:p>
        </p:txBody>
      </p:sp>
      <p:sp>
        <p:nvSpPr>
          <p:cNvPr id="7" name="Slide Number Placeholder 6"/>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3752766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2/10/2010 10:08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6469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81524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81786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432338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331048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7705" y="6222733"/>
            <a:ext cx="1443789" cy="5486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chemeClr val="tx1"/>
                </a:solidFill>
                <a:latin typeface="Segoe UI" pitchFamily="34" charset="0"/>
                <a:ea typeface="Arial" pitchFamily="-123" charset="0"/>
                <a:cs typeface="Segoe UI" pitchFamily="34" charset="0"/>
              </a:rPr>
              <a:t>© </a:t>
            </a:r>
            <a:r>
              <a:rPr lang="en-US" sz="700" dirty="0" smtClean="0">
                <a:solidFill>
                  <a:schemeClr val="tx1"/>
                </a:solidFill>
                <a:latin typeface="Segoe UI" pitchFamily="34" charset="0"/>
                <a:ea typeface="Arial" pitchFamily="-123" charset="0"/>
                <a:cs typeface="Segoe UI" pitchFamily="34" charset="0"/>
              </a:rPr>
              <a:t>2010 </a:t>
            </a:r>
            <a:r>
              <a:rPr lang="en-US" sz="700" dirty="0">
                <a:solidFill>
                  <a:schemeClr val="tx1"/>
                </a:solidFill>
                <a:latin typeface="Segoe UI" pitchFamily="34" charset="0"/>
                <a:ea typeface="Arial" pitchFamily="-123" charset="0"/>
                <a:cs typeface="Segoe UI" pitchFamily="34" charset="0"/>
              </a:rPr>
              <a:t>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chemeClr val="tx1"/>
                </a:solidFill>
                <a:latin typeface="Segoe UI" pitchFamily="34" charset="0"/>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9211" y="206943"/>
            <a:ext cx="1443789" cy="5486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3153" y="2395393"/>
            <a:ext cx="5677693" cy="206721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7705" y="6222733"/>
            <a:ext cx="1443789" cy="5486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val="DBD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7705" y="6222733"/>
            <a:ext cx="1443789" cy="54864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32" r:id="rId3"/>
    <p:sldLayoutId id="2147483696" r:id="rId4"/>
    <p:sldLayoutId id="2147483697" r:id="rId5"/>
    <p:sldLayoutId id="2147483698" r:id="rId6"/>
    <p:sldLayoutId id="2147483699" r:id="rId7"/>
    <p:sldLayoutId id="2147483700" r:id="rId8"/>
    <p:sldLayoutId id="2147483701" r:id="rId9"/>
    <p:sldLayoutId id="2147483725" r:id="rId10"/>
    <p:sldLayoutId id="2147483726" r:id="rId11"/>
    <p:sldLayoutId id="2147483729" r:id="rId12"/>
    <p:sldLayoutId id="2147483728" r:id="rId13"/>
    <p:sldLayoutId id="2147483730" r:id="rId14"/>
    <p:sldLayoutId id="2147483731" r:id="rId15"/>
    <p:sldLayoutId id="2147483724" r:id="rId16"/>
    <p:sldLayoutId id="2147483702" r:id="rId17"/>
    <p:sldLayoutId id="2147483703" r:id="rId18"/>
    <p:sldLayoutId id="2147483704"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6.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57.png"/><Relationship Id="rId4" Type="http://schemas.microsoft.com/office/2007/relationships/hdphoto" Target="../media/hdphoto3.wdp"/><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8.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54.png"/><Relationship Id="rId4" Type="http://schemas.openxmlformats.org/officeDocument/2006/relationships/image" Target="../media/image5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48.png"/><Relationship Id="rId10" Type="http://schemas.microsoft.com/office/2007/relationships/hdphoto" Target="../media/hdphoto6.wdp"/><Relationship Id="rId4" Type="http://schemas.microsoft.com/office/2007/relationships/hdphoto" Target="../media/hdphoto5.wdp"/><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venkatarangan.com/blo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26" Type="http://schemas.openxmlformats.org/officeDocument/2006/relationships/image" Target="../media/image35.jpe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gif"/><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ally.blob.core.windows.net/music/rock/rush/xanadu.mp3"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ally.blob.core.windows.net/"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ally.blob.cdn.core.windows.n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0.png"/><Relationship Id="rId3" Type="http://schemas.openxmlformats.org/officeDocument/2006/relationships/image" Target="../media/image48.png"/><Relationship Id="rId7" Type="http://schemas.openxmlformats.org/officeDocument/2006/relationships/image" Target="../media/image55.png"/><Relationship Id="rId12" Type="http://schemas.microsoft.com/office/2007/relationships/hdphoto" Target="../media/hdphoto6.wdp"/><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9.png"/><Relationship Id="rId11" Type="http://schemas.openxmlformats.org/officeDocument/2006/relationships/image" Target="../media/image65.png"/><Relationship Id="rId5" Type="http://schemas.openxmlformats.org/officeDocument/2006/relationships/image" Target="../media/image54.png"/><Relationship Id="rId10" Type="http://schemas.openxmlformats.org/officeDocument/2006/relationships/image" Target="../media/image64.png"/><Relationship Id="rId4" Type="http://schemas.openxmlformats.org/officeDocument/2006/relationships/image" Target="../media/image52.wmf"/><Relationship Id="rId9" Type="http://schemas.openxmlformats.org/officeDocument/2006/relationships/image" Target="../media/image67.png"/><Relationship Id="rId1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openxmlformats.org/officeDocument/2006/relationships/hyperlink" Target="http://..../blobname"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49.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5032"/>
            <a:ext cx="9125896" cy="3322684"/>
          </a:xfrm>
          <a:prstGeom prst="rect">
            <a:avLst/>
          </a:prstGeom>
        </p:spPr>
      </p:pic>
    </p:spTree>
    <p:extLst>
      <p:ext uri="{BB962C8B-B14F-4D97-AF65-F5344CB8AC3E}">
        <p14:creationId xmlns:p14="http://schemas.microsoft.com/office/powerpoint/2010/main" val="115576892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Fabric and Storage</a:t>
            </a:r>
            <a:endParaRPr lang="en-US" dirty="0"/>
          </a:p>
        </p:txBody>
      </p:sp>
      <p:pic>
        <p:nvPicPr>
          <p:cNvPr id="10" name="Picture 2" descr="D:\DVD_ART36\Artwork_Imagery\Shapes\Clear glass shapes\large horizontal glass rectangle square.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09949" y="1254064"/>
            <a:ext cx="8229554" cy="48787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3644" y="1457292"/>
            <a:ext cx="3117298"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Local Machine</a:t>
            </a:r>
          </a:p>
        </p:txBody>
      </p:sp>
      <p:pic>
        <p:nvPicPr>
          <p:cNvPr id="14" name="Picture 3" descr="D:\DVD_ART36\Artwork_Imagery\Shapes\Clear glass shapes\large horizontal glass rectangle square.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5174" y="1983991"/>
            <a:ext cx="7583253" cy="383348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61665" y="2203526"/>
            <a:ext cx="6322005"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Windows Azure Simulation Environment </a:t>
            </a:r>
          </a:p>
        </p:txBody>
      </p:sp>
      <p:pic>
        <p:nvPicPr>
          <p:cNvPr id="15" name="Picture 3" descr="D:\DVD_ART36\Artwork_Imagery\Shapes\Clear glass shapes\large horizontal glass rectangle square.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0559" y="2788052"/>
            <a:ext cx="3097658" cy="26352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D:\DVD_ART36\Artwork_Imagery\Shapes\Clear glass shapes\large horizontal glass rectangle square.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32546" y="2751266"/>
            <a:ext cx="3071382" cy="26352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00302" y="4973003"/>
            <a:ext cx="2606599"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Development Fabric</a:t>
            </a:r>
          </a:p>
        </p:txBody>
      </p:sp>
      <p:sp>
        <p:nvSpPr>
          <p:cNvPr id="24" name="TextBox 23"/>
          <p:cNvSpPr txBox="1"/>
          <p:nvPr/>
        </p:nvSpPr>
        <p:spPr>
          <a:xfrm>
            <a:off x="4979328" y="4967743"/>
            <a:ext cx="2606599"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Development Storage</a:t>
            </a:r>
          </a:p>
        </p:txBody>
      </p:sp>
      <p:pic>
        <p:nvPicPr>
          <p:cNvPr id="28" name="Picture 4" descr="\\eventsql\dvd\Online_ART\DVD_ART36\Artwork_Imagery\Icons - Illustrations\_ REAL VISTA STYLE\batch database grou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9083" y="3120655"/>
            <a:ext cx="1847088" cy="184708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1681952" y="3010258"/>
            <a:ext cx="2013382" cy="2060430"/>
            <a:chOff x="5588145" y="1718252"/>
            <a:chExt cx="2013382" cy="2060430"/>
          </a:xfrm>
        </p:grpSpPr>
        <p:pic>
          <p:nvPicPr>
            <p:cNvPr id="30" name="Picture 5" descr="\\eventsql\dvd\Online_ART\DVD_ART36\Artwork_Imagery\Icons - Illustrations\_ REAL VISTA STYLE\navigation window scree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145" y="1718252"/>
              <a:ext cx="1847088" cy="18470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eventsql\dvd\Online_ART\DVD_ART36\Artwork_Imagery\Icons - Illustrations\_ REAL VISTA STYLE\world globe ma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6622" y="2743777"/>
              <a:ext cx="1034905" cy="10349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4003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090" y="1165515"/>
            <a:ext cx="5659820" cy="4526971"/>
          </a:xfrm>
          <a:prstGeom prst="rect">
            <a:avLst/>
          </a:prstGeom>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7170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Web Role</a:t>
            </a:r>
            <a:endParaRPr lang="en-US" dirty="0"/>
          </a:p>
        </p:txBody>
      </p:sp>
      <p:sp>
        <p:nvSpPr>
          <p:cNvPr id="6" name="Text Placeholder 5"/>
          <p:cNvSpPr>
            <a:spLocks noGrp="1"/>
          </p:cNvSpPr>
          <p:nvPr>
            <p:ph type="body" sz="quarter" idx="10"/>
          </p:nvPr>
        </p:nvSpPr>
        <p:spPr/>
        <p:txBody>
          <a:bodyPr/>
          <a:lstStyle/>
          <a:p>
            <a:r>
              <a:rPr lang="en-US" dirty="0"/>
              <a:t>D</a:t>
            </a:r>
            <a:r>
              <a:rPr lang="en-US" dirty="0" smtClean="0"/>
              <a:t>emo</a:t>
            </a:r>
            <a:endParaRPr lang="en-US" dirty="0"/>
          </a:p>
        </p:txBody>
      </p:sp>
      <p:pic>
        <p:nvPicPr>
          <p:cNvPr id="2051" name="Picture 3" descr="\\eventsql\dvd\Online_ART\DVD_ART36\Artwork_Imagery\Icons - Illustrations\_ SUPER VISTA STYLE\blackboard learning educ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26" y="3002253"/>
            <a:ext cx="2521527" cy="252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239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Cloud – Web Role</a:t>
            </a:r>
            <a:endParaRPr lang="en-US" dirty="0"/>
          </a:p>
        </p:txBody>
      </p:sp>
      <p:sp>
        <p:nvSpPr>
          <p:cNvPr id="15" name="TextBox 14"/>
          <p:cNvSpPr txBox="1"/>
          <p:nvPr/>
        </p:nvSpPr>
        <p:spPr>
          <a:xfrm>
            <a:off x="4901925" y="2511674"/>
            <a:ext cx="1608085"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Web Role</a:t>
            </a:r>
          </a:p>
        </p:txBody>
      </p:sp>
      <p:pic>
        <p:nvPicPr>
          <p:cNvPr id="18" name="Picture 3" descr="D:\DVD_ART36\Artwork_Imagery\Shapes\Clear glass shapes\large horizontal glass rectangle square.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8784" y="2841472"/>
            <a:ext cx="1466197" cy="13632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8605" y="3153375"/>
            <a:ext cx="1521625" cy="104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noChangeAspect="1"/>
          </p:cNvGrpSpPr>
          <p:nvPr/>
        </p:nvGrpSpPr>
        <p:grpSpPr>
          <a:xfrm>
            <a:off x="5266677" y="3269766"/>
            <a:ext cx="977944" cy="838960"/>
            <a:chOff x="1539283" y="3066468"/>
            <a:chExt cx="1752539" cy="1503470"/>
          </a:xfrm>
        </p:grpSpPr>
        <p:pic>
          <p:nvPicPr>
            <p:cNvPr id="21" name="Picture 4" descr="D:\DVD_ART36\Artwork_Imagery\Icons - Illustrations\_ SEVEN STYLE\world globe map.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9283" y="3066468"/>
              <a:ext cx="1503470" cy="15034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D:\DVD_ART36\Artwork_Imagery\Icons - Illustrations\_ WINDOWS SERVER ICONS\Misc\box arrow blue.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3272" y="3724226"/>
              <a:ext cx="918550" cy="83299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p:cNvCxnSpPr>
            <a:stCxn id="25" idx="3"/>
            <a:endCxn id="23" idx="1"/>
          </p:cNvCxnSpPr>
          <p:nvPr/>
        </p:nvCxnSpPr>
        <p:spPr>
          <a:xfrm>
            <a:off x="4170230" y="3675345"/>
            <a:ext cx="870954" cy="153"/>
          </a:xfrm>
          <a:prstGeom prst="line">
            <a:avLst/>
          </a:prstGeom>
        </p:spPr>
        <p:style>
          <a:lnRef idx="2">
            <a:schemeClr val="accent3"/>
          </a:lnRef>
          <a:fillRef idx="0">
            <a:schemeClr val="accent3"/>
          </a:fillRef>
          <a:effectRef idx="1">
            <a:schemeClr val="accent3"/>
          </a:effectRef>
          <a:fontRef idx="minor">
            <a:schemeClr val="tx1"/>
          </a:fontRef>
        </p:style>
      </p:cxnSp>
      <p:pic>
        <p:nvPicPr>
          <p:cNvPr id="23" name="Picture 3" descr="D:\DVD_ART36\Artwork_Imagery\Shapes\Clear glass shapes\large horizontal glass rectangle square.png"/>
          <p:cNvPicPr>
            <a:picLocks noChangeAspect="1" noChangeArrowheads="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41184" y="2993872"/>
            <a:ext cx="1466197" cy="136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986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23850"/>
            <a:ext cx="8382000" cy="553998"/>
          </a:xfrm>
        </p:spPr>
        <p:txBody>
          <a:bodyPr/>
          <a:lstStyle/>
          <a:p>
            <a:r>
              <a:rPr lang="en-US" dirty="0" smtClean="0"/>
              <a:t>What We’re Going To Code</a:t>
            </a:r>
            <a:endParaRPr lang="en-US" dirty="0"/>
          </a:p>
        </p:txBody>
      </p:sp>
      <p:sp>
        <p:nvSpPr>
          <p:cNvPr id="6" name="Text Placeholder 5"/>
          <p:cNvSpPr>
            <a:spLocks noGrp="1"/>
          </p:cNvSpPr>
          <p:nvPr>
            <p:ph type="body" sz="quarter" idx="10"/>
          </p:nvPr>
        </p:nvSpPr>
        <p:spPr>
          <a:xfrm>
            <a:off x="365234" y="1495096"/>
            <a:ext cx="8382000" cy="1969770"/>
          </a:xfrm>
        </p:spPr>
        <p:txBody>
          <a:bodyPr/>
          <a:lstStyle/>
          <a:p>
            <a:r>
              <a:rPr lang="en-US" dirty="0" smtClean="0"/>
              <a:t>Step 1 - Create a Cloud Service project with a Web Role</a:t>
            </a:r>
          </a:p>
          <a:p>
            <a:r>
              <a:rPr lang="en-US" dirty="0" smtClean="0"/>
              <a:t>Step 2 - Write our code and test it locally</a:t>
            </a:r>
          </a:p>
          <a:p>
            <a:r>
              <a:rPr lang="en-US" dirty="0" smtClean="0"/>
              <a:t>Step 3 – Deploy to the Cloud</a:t>
            </a:r>
          </a:p>
        </p:txBody>
      </p:sp>
    </p:spTree>
    <p:extLst>
      <p:ext uri="{BB962C8B-B14F-4D97-AF65-F5344CB8AC3E}">
        <p14:creationId xmlns:p14="http://schemas.microsoft.com/office/powerpoint/2010/main" val="21437794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Storage Abstractions</a:t>
            </a:r>
            <a:endParaRPr lang="en-US" dirty="0"/>
          </a:p>
        </p:txBody>
      </p:sp>
      <p:sp>
        <p:nvSpPr>
          <p:cNvPr id="3" name="Content Placeholder 2"/>
          <p:cNvSpPr>
            <a:spLocks noGrp="1"/>
          </p:cNvSpPr>
          <p:nvPr>
            <p:ph idx="1"/>
          </p:nvPr>
        </p:nvSpPr>
        <p:spPr>
          <a:xfrm>
            <a:off x="457200" y="1371600"/>
            <a:ext cx="8229600" cy="4800600"/>
          </a:xfrm>
        </p:spPr>
        <p:txBody>
          <a:bodyPr>
            <a:normAutofit lnSpcReduction="10000"/>
          </a:bodyPr>
          <a:lstStyle/>
          <a:p>
            <a:pPr lvl="0"/>
            <a:r>
              <a:rPr lang="en-US" sz="2800" dirty="0">
                <a:solidFill>
                  <a:srgbClr val="FFC000"/>
                </a:solidFill>
              </a:rPr>
              <a:t>Tables</a:t>
            </a:r>
            <a:r>
              <a:rPr lang="en-US" sz="2800" dirty="0">
                <a:solidFill>
                  <a:srgbClr val="C00000"/>
                </a:solidFill>
              </a:rPr>
              <a:t> </a:t>
            </a:r>
            <a:r>
              <a:rPr lang="en-US" sz="2800" dirty="0"/>
              <a:t>– </a:t>
            </a:r>
            <a:r>
              <a:rPr lang="en-US" sz="2800" b="1" i="1" dirty="0">
                <a:solidFill>
                  <a:srgbClr val="FFFF00"/>
                </a:solidFill>
                <a:effectLst>
                  <a:outerShdw blurRad="38100" dist="38100" dir="2700000" algn="tl">
                    <a:srgbClr val="000000">
                      <a:alpha val="43137"/>
                    </a:srgbClr>
                  </a:outerShdw>
                </a:effectLst>
              </a:rPr>
              <a:t>Provide structured storage.  A Table is a set of entities, which contain a set of properties</a:t>
            </a:r>
          </a:p>
          <a:p>
            <a:pPr lvl="2"/>
            <a:endParaRPr lang="en-US" sz="2000" dirty="0"/>
          </a:p>
          <a:p>
            <a:pPr lvl="0"/>
            <a:r>
              <a:rPr lang="en-US" sz="2800" dirty="0">
                <a:solidFill>
                  <a:srgbClr val="FFC000"/>
                </a:solidFill>
              </a:rPr>
              <a:t>Queues</a:t>
            </a:r>
            <a:r>
              <a:rPr lang="en-US" sz="2800" dirty="0">
                <a:solidFill>
                  <a:srgbClr val="C00000"/>
                </a:solidFill>
              </a:rPr>
              <a:t> </a:t>
            </a:r>
            <a:r>
              <a:rPr lang="en-US" sz="2800" dirty="0"/>
              <a:t>– Provide reliable storage and delivery of messages for an application</a:t>
            </a:r>
          </a:p>
          <a:p>
            <a:pPr lvl="0"/>
            <a:endParaRPr lang="en-US" sz="2800" dirty="0" smtClean="0">
              <a:solidFill>
                <a:srgbClr val="FFC000"/>
              </a:solidFill>
            </a:endParaRPr>
          </a:p>
          <a:p>
            <a:pPr lvl="0"/>
            <a:r>
              <a:rPr lang="en-US" sz="2800" dirty="0" smtClean="0">
                <a:solidFill>
                  <a:srgbClr val="FFC000"/>
                </a:solidFill>
              </a:rPr>
              <a:t>Blobs</a:t>
            </a:r>
            <a:r>
              <a:rPr lang="en-US" sz="2800" dirty="0" smtClean="0"/>
              <a:t> – Provide a simple interface for storing named files along with metadata for the file</a:t>
            </a:r>
          </a:p>
          <a:p>
            <a:pPr lvl="2"/>
            <a:endParaRPr lang="en-US" sz="2000" dirty="0" smtClean="0"/>
          </a:p>
          <a:p>
            <a:r>
              <a:rPr lang="en-US" sz="2800" dirty="0" smtClean="0">
                <a:solidFill>
                  <a:srgbClr val="FFC000"/>
                </a:solidFill>
              </a:rPr>
              <a:t>Drives</a:t>
            </a:r>
            <a:r>
              <a:rPr lang="en-US" sz="2800" dirty="0" smtClean="0"/>
              <a:t> – Provides durable NTFS volumes for Windows Azure applications to use </a:t>
            </a:r>
            <a:r>
              <a:rPr lang="en-US" sz="2800" dirty="0" smtClean="0">
                <a:solidFill>
                  <a:srgbClr val="FFFF00"/>
                </a:solidFill>
              </a:rPr>
              <a:t>(new)</a:t>
            </a:r>
          </a:p>
          <a:p>
            <a:pPr lvl="2">
              <a:buNone/>
            </a:pPr>
            <a:endParaRPr lang="en-US" sz="2000" dirty="0" smtClean="0"/>
          </a:p>
          <a:p>
            <a:pPr lvl="1"/>
            <a:endParaRPr lang="en-US" sz="2400" dirty="0" smtClean="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15</a:t>
            </a:fld>
            <a:endParaRPr lang="en-US" dirty="0"/>
          </a:p>
        </p:txBody>
      </p:sp>
    </p:spTree>
    <p:extLst>
      <p:ext uri="{BB962C8B-B14F-4D97-AF65-F5344CB8AC3E}">
        <p14:creationId xmlns:p14="http://schemas.microsoft.com/office/powerpoint/2010/main" val="38442568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DVD_ART36\Artwork_Imagery\Shapes\Clear glass shapes\large horizontal glass rectangle square.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40606" y="1254070"/>
            <a:ext cx="7047108" cy="48944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Storage</a:t>
            </a:r>
            <a:endParaRPr lang="en-US" dirty="0"/>
          </a:p>
        </p:txBody>
      </p:sp>
      <p:sp>
        <p:nvSpPr>
          <p:cNvPr id="20" name="TextBox 19"/>
          <p:cNvSpPr txBox="1"/>
          <p:nvPr/>
        </p:nvSpPr>
        <p:spPr>
          <a:xfrm>
            <a:off x="1324301" y="1457297"/>
            <a:ext cx="1797272"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Storage</a:t>
            </a:r>
          </a:p>
        </p:txBody>
      </p:sp>
      <p:pic>
        <p:nvPicPr>
          <p:cNvPr id="21" name="Picture 3" descr="D:\DVD_ART36\Artwork_Imagery\Shapes\Clear glass shapes\large horizontal glass rectangle square.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497" y="2769385"/>
            <a:ext cx="2002227" cy="186164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286001" y="4100633"/>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Account</a:t>
            </a:r>
          </a:p>
        </p:txBody>
      </p:sp>
      <p:pic>
        <p:nvPicPr>
          <p:cNvPr id="23" name="Picture 3" descr="D:\DVD_ART36\Artwork_Imagery\Shapes\Clear glass shapes\large horizontal glass rectangle square.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4297" y="1547368"/>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726627" y="2019046"/>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Queue</a:t>
            </a:r>
          </a:p>
        </p:txBody>
      </p:sp>
      <p:pic>
        <p:nvPicPr>
          <p:cNvPr id="25" name="Picture 3" descr="D:\DVD_ART36\Artwork_Imagery\Shapes\Clear glass shapes\large horizontal glass rectangle square.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0063" y="3072143"/>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742393" y="3543821"/>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Blob</a:t>
            </a:r>
          </a:p>
        </p:txBody>
      </p:sp>
      <p:pic>
        <p:nvPicPr>
          <p:cNvPr id="27" name="Picture 3" descr="D:\DVD_ART36\Artwork_Imagery\Shapes\Clear glass shapes\large horizontal glass rectangle square.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4803" y="4600712"/>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737133" y="5072390"/>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Tables</a:t>
            </a:r>
          </a:p>
        </p:txBody>
      </p:sp>
      <p:cxnSp>
        <p:nvCxnSpPr>
          <p:cNvPr id="29" name="Straight Connector 28"/>
          <p:cNvCxnSpPr>
            <a:stCxn id="21" idx="3"/>
            <a:endCxn id="23" idx="1"/>
          </p:cNvCxnSpPr>
          <p:nvPr/>
        </p:nvCxnSpPr>
        <p:spPr>
          <a:xfrm flipV="1">
            <a:off x="3783724" y="2184697"/>
            <a:ext cx="1350573" cy="1515511"/>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p:cNvCxnSpPr>
            <a:endCxn id="25" idx="1"/>
          </p:cNvCxnSpPr>
          <p:nvPr/>
        </p:nvCxnSpPr>
        <p:spPr>
          <a:xfrm>
            <a:off x="3783724" y="3700208"/>
            <a:ext cx="1366339" cy="9264"/>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21" idx="3"/>
            <a:endCxn id="27" idx="1"/>
          </p:cNvCxnSpPr>
          <p:nvPr/>
        </p:nvCxnSpPr>
        <p:spPr>
          <a:xfrm>
            <a:off x="3783724" y="3700208"/>
            <a:ext cx="1361079" cy="1537833"/>
          </a:xfrm>
          <a:prstGeom prst="line">
            <a:avLst/>
          </a:prstGeom>
        </p:spPr>
        <p:style>
          <a:lnRef idx="2">
            <a:schemeClr val="accent3"/>
          </a:lnRef>
          <a:fillRef idx="0">
            <a:schemeClr val="accent3"/>
          </a:fillRef>
          <a:effectRef idx="1">
            <a:schemeClr val="accent3"/>
          </a:effectRef>
          <a:fontRef idx="minor">
            <a:schemeClr val="tx1"/>
          </a:fontRef>
        </p:style>
      </p:cxnSp>
      <p:pic>
        <p:nvPicPr>
          <p:cNvPr id="3074" name="Picture 2" descr="D:\DVD_ART36\Artwork_Imagery\Icons - Illustrations\_ REAL VISTA STYLE\chroma key client cut out sha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3273" y="3015074"/>
            <a:ext cx="1057494" cy="10574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VD_ART36\Artwork_Imagery\Icons - Illustrations\_ REAL VISTA STYLE\mail envelop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8030" y="1641963"/>
            <a:ext cx="1060938" cy="1060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VD_ART36\Artwork_Imagery\Icons - Illustrations\_ VISTA STYLE\gallery photos.png"/>
          <p:cNvPicPr>
            <a:picLocks noChangeAspect="1" noChangeArrowheads="1"/>
          </p:cNvPicPr>
          <p:nvPr/>
        </p:nvPicPr>
        <p:blipFill>
          <a:blip r:embed="rId9">
            <a:extLst>
              <a:ext uri="{BEBA8EAE-BF5A-486C-A8C5-ECC9F3942E4B}">
                <a14:imgProps xmlns:a14="http://schemas.microsoft.com/office/drawing/2010/main">
                  <a14:imgLayer r:embed="rId10">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5421751" y="3181783"/>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DVD_ART36\Artwork_Imagery\Icons - Illustrations\_ WINDOWS SERVER ICONS\Data\Table with Data Blue spreadsheet documen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5528" y="4827039"/>
            <a:ext cx="994424" cy="82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7608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Storage Account</a:t>
            </a:r>
            <a:endParaRPr lang="en-US" dirty="0"/>
          </a:p>
        </p:txBody>
      </p:sp>
      <p:sp>
        <p:nvSpPr>
          <p:cNvPr id="3" name="Content Placeholder 2"/>
          <p:cNvSpPr>
            <a:spLocks noGrp="1"/>
          </p:cNvSpPr>
          <p:nvPr>
            <p:ph idx="1"/>
          </p:nvPr>
        </p:nvSpPr>
        <p:spPr>
          <a:xfrm>
            <a:off x="381000" y="1371600"/>
            <a:ext cx="8534400" cy="5037992"/>
          </a:xfrm>
        </p:spPr>
        <p:txBody>
          <a:bodyPr>
            <a:normAutofit fontScale="92500" lnSpcReduction="10000"/>
          </a:bodyPr>
          <a:lstStyle/>
          <a:p>
            <a:r>
              <a:rPr lang="en-US" dirty="0" smtClean="0"/>
              <a:t>User creates a globally unique storage account name</a:t>
            </a:r>
          </a:p>
          <a:p>
            <a:pPr lvl="1"/>
            <a:r>
              <a:rPr lang="en-US" dirty="0" smtClean="0"/>
              <a:t>Can choose geo-location to host storage account</a:t>
            </a:r>
          </a:p>
          <a:p>
            <a:pPr lvl="2"/>
            <a:r>
              <a:rPr lang="en-US" dirty="0" smtClean="0"/>
              <a:t>“US Anywhere”, “US North Central”, “US South Central”, </a:t>
            </a:r>
          </a:p>
          <a:p>
            <a:pPr lvl="1"/>
            <a:r>
              <a:rPr lang="en-US" dirty="0" smtClean="0"/>
              <a:t>Can co-locate storage account with compute account</a:t>
            </a:r>
          </a:p>
          <a:p>
            <a:pPr lvl="1"/>
            <a:r>
              <a:rPr lang="en-US" dirty="0" smtClean="0"/>
              <a:t>Receive a 256 bit secret key when creating account</a:t>
            </a:r>
          </a:p>
          <a:p>
            <a:pPr>
              <a:buNone/>
            </a:pPr>
            <a:endParaRPr lang="en-US" dirty="0" smtClean="0"/>
          </a:p>
          <a:p>
            <a:r>
              <a:rPr lang="en-US" dirty="0" smtClean="0"/>
              <a:t>Storage Account Capacity at </a:t>
            </a:r>
            <a:br>
              <a:rPr lang="en-US" dirty="0" smtClean="0"/>
            </a:br>
            <a:r>
              <a:rPr lang="en-US" dirty="0" smtClean="0"/>
              <a:t>Commercial Availability</a:t>
            </a:r>
          </a:p>
          <a:p>
            <a:pPr lvl="1"/>
            <a:r>
              <a:rPr lang="en-US" dirty="0" smtClean="0"/>
              <a:t>Each storage account can store up to 100 TB </a:t>
            </a:r>
          </a:p>
          <a:p>
            <a:pPr lvl="1"/>
            <a:r>
              <a:rPr lang="en-US" dirty="0" smtClean="0"/>
              <a:t>Default limit of 5 storage accounts per subscription </a:t>
            </a:r>
          </a:p>
          <a:p>
            <a:pPr lvl="1">
              <a:buNone/>
            </a:pPr>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114930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Create a Storage Account</a:t>
            </a:r>
            <a:endParaRPr lang="en-US" dirty="0"/>
          </a:p>
        </p:txBody>
      </p:sp>
      <p:sp>
        <p:nvSpPr>
          <p:cNvPr id="6" name="Text Placeholder 5"/>
          <p:cNvSpPr>
            <a:spLocks noGrp="1"/>
          </p:cNvSpPr>
          <p:nvPr>
            <p:ph type="body" sz="quarter" idx="10"/>
          </p:nvPr>
        </p:nvSpPr>
        <p:spPr/>
        <p:txBody>
          <a:bodyPr/>
          <a:lstStyle/>
          <a:p>
            <a:r>
              <a:rPr lang="en-US" dirty="0"/>
              <a:t>D</a:t>
            </a:r>
            <a:r>
              <a:rPr lang="en-US" dirty="0" smtClean="0"/>
              <a:t>emo</a:t>
            </a:r>
            <a:endParaRPr lang="en-US" dirty="0"/>
          </a:p>
        </p:txBody>
      </p:sp>
      <p:pic>
        <p:nvPicPr>
          <p:cNvPr id="2051" name="Picture 3" descr="\\eventsql\dvd\Online_ART\DVD_ART36\Artwork_Imagery\Icons - Illustrations\_ SUPER VISTA STYLE\blackboard learning educ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26" y="3002253"/>
            <a:ext cx="2521527" cy="252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1985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Tables</a:t>
            </a:r>
            <a:endParaRPr lang="en-US" dirty="0"/>
          </a:p>
        </p:txBody>
      </p:sp>
    </p:spTree>
    <p:extLst>
      <p:ext uri="{BB962C8B-B14F-4D97-AF65-F5344CB8AC3E}">
        <p14:creationId xmlns:p14="http://schemas.microsoft.com/office/powerpoint/2010/main" val="30674503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Building Applications with Windows Azure</a:t>
            </a:r>
            <a:endParaRPr lang="en-US" dirty="0"/>
          </a:p>
        </p:txBody>
      </p:sp>
      <p:sp>
        <p:nvSpPr>
          <p:cNvPr id="3" name="Subtitle 2"/>
          <p:cNvSpPr>
            <a:spLocks noGrp="1"/>
          </p:cNvSpPr>
          <p:nvPr>
            <p:ph type="subTitle" idx="1"/>
          </p:nvPr>
        </p:nvSpPr>
        <p:spPr/>
        <p:txBody>
          <a:bodyPr/>
          <a:lstStyle/>
          <a:p>
            <a:r>
              <a:rPr lang="en-US" dirty="0" err="1"/>
              <a:t>T.N.C.Venkata</a:t>
            </a:r>
            <a:r>
              <a:rPr lang="en-US" dirty="0"/>
              <a:t> </a:t>
            </a:r>
            <a:r>
              <a:rPr lang="en-US" dirty="0" err="1"/>
              <a:t>Rangan</a:t>
            </a:r>
            <a:endParaRPr lang="en-US" dirty="0"/>
          </a:p>
          <a:p>
            <a:r>
              <a:rPr lang="en-US" dirty="0"/>
              <a:t>Chairman, </a:t>
            </a:r>
            <a:r>
              <a:rPr lang="en-US" dirty="0" err="1"/>
              <a:t>Vishwak</a:t>
            </a:r>
            <a:r>
              <a:rPr lang="en-US" dirty="0"/>
              <a:t> Solutions</a:t>
            </a:r>
          </a:p>
          <a:p>
            <a:r>
              <a:rPr lang="en-US" dirty="0">
                <a:hlinkClick r:id="rId3"/>
              </a:rPr>
              <a:t>www.venkatarangan.com/blog</a:t>
            </a:r>
            <a:r>
              <a:rPr lang="en-US" dirty="0"/>
              <a:t> </a:t>
            </a:r>
          </a:p>
        </p:txBody>
      </p:sp>
      <p:sp>
        <p:nvSpPr>
          <p:cNvPr id="6" name="Text Placeholder 5"/>
          <p:cNvSpPr>
            <a:spLocks noGrp="1"/>
          </p:cNvSpPr>
          <p:nvPr>
            <p:ph type="body" sz="quarter" idx="10"/>
          </p:nvPr>
        </p:nvSpPr>
        <p:spPr>
          <a:xfrm>
            <a:off x="380999" y="323850"/>
            <a:ext cx="4220497" cy="553998"/>
          </a:xfrm>
        </p:spPr>
        <p:txBody>
          <a:bodyPr/>
          <a:lstStyle/>
          <a:p>
            <a:r>
              <a:rPr lang="en-US" dirty="0" smtClean="0"/>
              <a:t>Wednesday 9</a:t>
            </a:r>
            <a:r>
              <a:rPr lang="en-US" baseline="30000" dirty="0" smtClean="0"/>
              <a:t>th</a:t>
            </a:r>
            <a:r>
              <a:rPr lang="en-US" dirty="0" smtClean="0"/>
              <a:t> Feb </a:t>
            </a:r>
            <a:r>
              <a:rPr lang="en-US" dirty="0"/>
              <a:t>2010.  10:45AM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4008945"/>
            <a:ext cx="2209636" cy="632857"/>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Tables</a:t>
            </a:r>
            <a:endParaRPr lang="en-US" dirty="0"/>
          </a:p>
        </p:txBody>
      </p:sp>
      <p:sp>
        <p:nvSpPr>
          <p:cNvPr id="3" name="Content Placeholder 2"/>
          <p:cNvSpPr>
            <a:spLocks noGrp="1"/>
          </p:cNvSpPr>
          <p:nvPr>
            <p:ph idx="1"/>
          </p:nvPr>
        </p:nvSpPr>
        <p:spPr>
          <a:xfrm>
            <a:off x="730044" y="1073932"/>
            <a:ext cx="7681532" cy="5250668"/>
          </a:xfrm>
        </p:spPr>
        <p:txBody>
          <a:bodyPr/>
          <a:lstStyle/>
          <a:p>
            <a:r>
              <a:rPr lang="en-US" dirty="0" smtClean="0"/>
              <a:t>Provides Structured Storage</a:t>
            </a:r>
          </a:p>
          <a:p>
            <a:pPr lvl="1"/>
            <a:r>
              <a:rPr lang="en-US" dirty="0" smtClean="0"/>
              <a:t>Massively Scalable Tables</a:t>
            </a:r>
          </a:p>
          <a:p>
            <a:pPr lvl="2"/>
            <a:r>
              <a:rPr lang="en-US" dirty="0" smtClean="0"/>
              <a:t>Billions of entities (rows) and TBs of data</a:t>
            </a:r>
          </a:p>
          <a:p>
            <a:pPr lvl="2"/>
            <a:r>
              <a:rPr lang="en-US" dirty="0" smtClean="0"/>
              <a:t>Can use thousands of servers as traffic grows</a:t>
            </a:r>
          </a:p>
          <a:p>
            <a:pPr lvl="2"/>
            <a:endParaRPr lang="en-US" dirty="0" smtClean="0"/>
          </a:p>
          <a:p>
            <a:pPr lvl="1"/>
            <a:r>
              <a:rPr lang="en-US" dirty="0" smtClean="0"/>
              <a:t>Highly Available &amp; Durable</a:t>
            </a:r>
          </a:p>
          <a:p>
            <a:pPr lvl="2"/>
            <a:r>
              <a:rPr lang="en-US" dirty="0" smtClean="0"/>
              <a:t>Data is replicated several times</a:t>
            </a:r>
          </a:p>
          <a:p>
            <a:endParaRPr lang="en-US" sz="2400" dirty="0" smtClean="0"/>
          </a:p>
          <a:p>
            <a:r>
              <a:rPr lang="en-US" dirty="0" smtClean="0"/>
              <a:t>Familiar and Easy to use API</a:t>
            </a:r>
          </a:p>
          <a:p>
            <a:pPr lvl="1"/>
            <a:r>
              <a:rPr lang="en-US" dirty="0" smtClean="0"/>
              <a:t>ADO.NET Data Services – .NET 3.5 SP1</a:t>
            </a:r>
          </a:p>
          <a:p>
            <a:pPr lvl="2"/>
            <a:r>
              <a:rPr lang="en-US" dirty="0" smtClean="0"/>
              <a:t>.NET classes and LINQ</a:t>
            </a:r>
          </a:p>
          <a:p>
            <a:pPr lvl="2"/>
            <a:r>
              <a:rPr lang="en-US" dirty="0" smtClean="0"/>
              <a:t>REST – with any platform or language</a:t>
            </a:r>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20</a:t>
            </a:fld>
            <a:endParaRPr lang="en-US" dirty="0"/>
          </a:p>
        </p:txBody>
      </p:sp>
    </p:spTree>
    <p:extLst>
      <p:ext uri="{BB962C8B-B14F-4D97-AF65-F5344CB8AC3E}">
        <p14:creationId xmlns:p14="http://schemas.microsoft.com/office/powerpoint/2010/main" val="36007414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Storage Concepts</a:t>
            </a:r>
            <a:br>
              <a:rPr lang="en-US" dirty="0" smtClean="0"/>
            </a:br>
            <a:endParaRPr lang="en-US" dirty="0"/>
          </a:p>
        </p:txBody>
      </p:sp>
      <p:grpSp>
        <p:nvGrpSpPr>
          <p:cNvPr id="3" name="Group 4"/>
          <p:cNvGrpSpPr/>
          <p:nvPr/>
        </p:nvGrpSpPr>
        <p:grpSpPr>
          <a:xfrm>
            <a:off x="609600" y="1066800"/>
            <a:ext cx="6854825" cy="4876800"/>
            <a:chOff x="1681162" y="990600"/>
            <a:chExt cx="5781675" cy="4876800"/>
          </a:xfrm>
          <a:gradFill>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p:grpSpPr>
        <p:sp>
          <p:nvSpPr>
            <p:cNvPr id="6" name="Rounded Rectangle 5"/>
            <p:cNvSpPr/>
            <p:nvPr/>
          </p:nvSpPr>
          <p:spPr>
            <a:xfrm>
              <a:off x="5728335"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chemeClr val="tx1"/>
                  </a:solidFill>
                </a:rPr>
                <a:t>Entities</a:t>
              </a:r>
              <a:endParaRPr lang="en-US" sz="2600" b="1" dirty="0">
                <a:solidFill>
                  <a:schemeClr val="tx1"/>
                </a:solidFill>
              </a:endParaRPr>
            </a:p>
          </p:txBody>
        </p:sp>
        <p:sp>
          <p:nvSpPr>
            <p:cNvPr id="8" name="Rounded Rectangle 7"/>
            <p:cNvSpPr/>
            <p:nvPr/>
          </p:nvSpPr>
          <p:spPr>
            <a:xfrm>
              <a:off x="3704748"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chemeClr val="tx1"/>
                  </a:solidFill>
                </a:rPr>
                <a:t>Tables</a:t>
              </a:r>
              <a:endParaRPr lang="en-US" sz="2600" b="1" dirty="0">
                <a:solidFill>
                  <a:schemeClr val="tx1"/>
                </a:solidFill>
              </a:endParaRPr>
            </a:p>
          </p:txBody>
        </p:sp>
        <p:sp>
          <p:nvSpPr>
            <p:cNvPr id="10" name="Rounded Rectangle 9"/>
            <p:cNvSpPr/>
            <p:nvPr/>
          </p:nvSpPr>
          <p:spPr>
            <a:xfrm>
              <a:off x="1681162"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2600" b="1" dirty="0" smtClean="0">
                  <a:solidFill>
                    <a:schemeClr val="tx1"/>
                  </a:solidFill>
                </a:rPr>
                <a:t>Accounts</a:t>
              </a:r>
              <a:endParaRPr lang="en-US" sz="2600" b="1" dirty="0">
                <a:solidFill>
                  <a:schemeClr val="tx1"/>
                </a:solidFill>
              </a:endParaRPr>
            </a:p>
          </p:txBody>
        </p:sp>
        <p:sp>
          <p:nvSpPr>
            <p:cNvPr id="14" name="Straight Connector 11"/>
            <p:cNvSpPr/>
            <p:nvPr/>
          </p:nvSpPr>
          <p:spPr>
            <a:xfrm rot="18289469">
              <a:off x="3053987" y="3154452"/>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5"/>
            <p:cNvSpPr/>
            <p:nvPr/>
          </p:nvSpPr>
          <p:spPr>
            <a:xfrm rot="19457599">
              <a:off x="5271363" y="247268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19"/>
            <p:cNvSpPr/>
            <p:nvPr/>
          </p:nvSpPr>
          <p:spPr>
            <a:xfrm rot="2142401">
              <a:off x="5271363" y="28691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3"/>
            <p:cNvSpPr/>
            <p:nvPr/>
          </p:nvSpPr>
          <p:spPr>
            <a:xfrm rot="3310531">
              <a:off x="3053987" y="3985568"/>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7"/>
            <p:cNvSpPr/>
            <p:nvPr/>
          </p:nvSpPr>
          <p:spPr>
            <a:xfrm rot="19457599">
              <a:off x="5271363" y="420623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28"/>
            <p:cNvSpPr/>
            <p:nvPr/>
          </p:nvSpPr>
          <p:spPr>
            <a:xfrm rot="19457599">
              <a:off x="5565992" y="4668520"/>
              <a:ext cx="35600" cy="35600"/>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34" name="Straight Connector 31"/>
            <p:cNvSpPr/>
            <p:nvPr/>
          </p:nvSpPr>
          <p:spPr>
            <a:xfrm rot="2142401">
              <a:off x="5271363" y="46217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38" name="Rounded Rectangle 37"/>
          <p:cNvSpPr/>
          <p:nvPr/>
        </p:nvSpPr>
        <p:spPr bwMode="auto">
          <a:xfrm>
            <a:off x="685800" y="32766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gradFill>
                  <a:gsLst>
                    <a:gs pos="0">
                      <a:srgbClr val="FFFFFF"/>
                    </a:gs>
                    <a:gs pos="100000">
                      <a:srgbClr val="FFFFFF"/>
                    </a:gs>
                  </a:gsLst>
                  <a:lin ang="5400000" scaled="0"/>
                </a:gradFill>
              </a:rPr>
              <a:t>moviesonline</a:t>
            </a:r>
            <a:endParaRPr lang="en-US" sz="2000" dirty="0" smtClean="0">
              <a:gradFill>
                <a:gsLst>
                  <a:gs pos="0">
                    <a:srgbClr val="FFFFFF"/>
                  </a:gs>
                  <a:gs pos="100000">
                    <a:srgbClr val="FFFFFF"/>
                  </a:gs>
                </a:gsLst>
                <a:lin ang="5400000" scaled="0"/>
              </a:gradFill>
            </a:endParaRPr>
          </a:p>
        </p:txBody>
      </p:sp>
      <p:sp>
        <p:nvSpPr>
          <p:cNvPr id="43" name="Rounded Rectangle 42"/>
          <p:cNvSpPr/>
          <p:nvPr/>
        </p:nvSpPr>
        <p:spPr bwMode="auto">
          <a:xfrm>
            <a:off x="3124200" y="2362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rPr>
              <a:t>Users</a:t>
            </a:r>
          </a:p>
        </p:txBody>
      </p:sp>
      <p:sp>
        <p:nvSpPr>
          <p:cNvPr id="44" name="Rounded Rectangle 43"/>
          <p:cNvSpPr/>
          <p:nvPr/>
        </p:nvSpPr>
        <p:spPr bwMode="auto">
          <a:xfrm>
            <a:off x="3124200" y="41148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rPr>
              <a:t>Movies</a:t>
            </a:r>
          </a:p>
        </p:txBody>
      </p:sp>
      <p:sp>
        <p:nvSpPr>
          <p:cNvPr id="46" name="Rounded Rectangle 45"/>
          <p:cNvSpPr/>
          <p:nvPr/>
        </p:nvSpPr>
        <p:spPr bwMode="auto">
          <a:xfrm>
            <a:off x="5486400" y="1905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Email  =…</a:t>
            </a:r>
          </a:p>
          <a:p>
            <a:pPr defTabSz="914099"/>
            <a:r>
              <a:rPr lang="en-US" sz="2000" dirty="0" smtClean="0">
                <a:gradFill>
                  <a:gsLst>
                    <a:gs pos="0">
                      <a:srgbClr val="FFFFFF"/>
                    </a:gs>
                    <a:gs pos="100000">
                      <a:srgbClr val="FFFFFF"/>
                    </a:gs>
                  </a:gsLst>
                  <a:lin ang="5400000" scaled="0"/>
                </a:gradFill>
              </a:rPr>
              <a:t>Name = …</a:t>
            </a:r>
          </a:p>
        </p:txBody>
      </p:sp>
      <p:sp>
        <p:nvSpPr>
          <p:cNvPr id="50" name="Rounded Rectangle 49"/>
          <p:cNvSpPr/>
          <p:nvPr/>
        </p:nvSpPr>
        <p:spPr bwMode="auto">
          <a:xfrm>
            <a:off x="5486400" y="2743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Email  =…</a:t>
            </a:r>
          </a:p>
          <a:p>
            <a:pPr defTabSz="914099"/>
            <a:r>
              <a:rPr lang="en-US" sz="2000" dirty="0" smtClean="0">
                <a:gradFill>
                  <a:gsLst>
                    <a:gs pos="0">
                      <a:srgbClr val="FFFFFF"/>
                    </a:gs>
                    <a:gs pos="100000">
                      <a:srgbClr val="FFFFFF"/>
                    </a:gs>
                  </a:gsLst>
                  <a:lin ang="5400000" scaled="0"/>
                </a:gradFill>
              </a:rPr>
              <a:t>Name = …</a:t>
            </a:r>
          </a:p>
        </p:txBody>
      </p:sp>
      <p:sp>
        <p:nvSpPr>
          <p:cNvPr id="51" name="Rounded Rectangle 50"/>
          <p:cNvSpPr/>
          <p:nvPr/>
        </p:nvSpPr>
        <p:spPr bwMode="auto">
          <a:xfrm>
            <a:off x="5486400" y="3810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Genre =…</a:t>
            </a:r>
          </a:p>
          <a:p>
            <a:pPr defTabSz="914099"/>
            <a:r>
              <a:rPr lang="en-US" sz="2000" dirty="0" smtClean="0">
                <a:gradFill>
                  <a:gsLst>
                    <a:gs pos="0">
                      <a:srgbClr val="FFFFFF"/>
                    </a:gs>
                    <a:gs pos="100000">
                      <a:srgbClr val="FFFFFF"/>
                    </a:gs>
                  </a:gsLst>
                  <a:lin ang="5400000" scaled="0"/>
                </a:gradFill>
              </a:rPr>
              <a:t>Title    = …</a:t>
            </a:r>
          </a:p>
        </p:txBody>
      </p:sp>
      <p:sp>
        <p:nvSpPr>
          <p:cNvPr id="53" name="Rounded Rectangle 52"/>
          <p:cNvSpPr/>
          <p:nvPr/>
        </p:nvSpPr>
        <p:spPr bwMode="auto">
          <a:xfrm>
            <a:off x="5486400" y="4648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Genre =…</a:t>
            </a:r>
          </a:p>
          <a:p>
            <a:pPr defTabSz="914099"/>
            <a:r>
              <a:rPr lang="en-US" sz="2000" dirty="0" smtClean="0">
                <a:gradFill>
                  <a:gsLst>
                    <a:gs pos="0">
                      <a:srgbClr val="FFFFFF"/>
                    </a:gs>
                    <a:gs pos="100000">
                      <a:srgbClr val="FFFFFF"/>
                    </a:gs>
                  </a:gsLst>
                  <a:lin ang="5400000" scaled="0"/>
                </a:gradFill>
              </a:rPr>
              <a:t>Title    = …</a:t>
            </a:r>
          </a:p>
        </p:txBody>
      </p:sp>
      <p:sp>
        <p:nvSpPr>
          <p:cNvPr id="2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21</a:t>
            </a:fld>
            <a:endParaRPr lang="en-US" dirty="0"/>
          </a:p>
        </p:txBody>
      </p:sp>
    </p:spTree>
    <p:extLst>
      <p:ext uri="{BB962C8B-B14F-4D97-AF65-F5344CB8AC3E}">
        <p14:creationId xmlns:p14="http://schemas.microsoft.com/office/powerpoint/2010/main" val="39369619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Data Model</a:t>
            </a:r>
            <a:endParaRPr lang="en-US" dirty="0"/>
          </a:p>
        </p:txBody>
      </p:sp>
      <p:sp>
        <p:nvSpPr>
          <p:cNvPr id="3" name="Content Placeholder 2"/>
          <p:cNvSpPr>
            <a:spLocks noGrp="1"/>
          </p:cNvSpPr>
          <p:nvPr>
            <p:ph type="body" sz="quarter" idx="10"/>
          </p:nvPr>
        </p:nvSpPr>
        <p:spPr>
          <a:xfrm>
            <a:off x="457200" y="1251799"/>
            <a:ext cx="8382000" cy="5453801"/>
          </a:xfrm>
        </p:spPr>
        <p:txBody>
          <a:bodyPr/>
          <a:lstStyle/>
          <a:p>
            <a:r>
              <a:rPr lang="en-US" dirty="0" smtClean="0"/>
              <a:t>Table</a:t>
            </a:r>
          </a:p>
          <a:p>
            <a:pPr lvl="1"/>
            <a:r>
              <a:rPr lang="en-US" dirty="0" smtClean="0"/>
              <a:t>A storage account can create many tables</a:t>
            </a:r>
          </a:p>
          <a:p>
            <a:pPr lvl="1"/>
            <a:r>
              <a:rPr lang="en-US" dirty="0" smtClean="0"/>
              <a:t>Table name is scoped by account</a:t>
            </a:r>
          </a:p>
          <a:p>
            <a:pPr lvl="1"/>
            <a:r>
              <a:rPr lang="en-US" dirty="0" smtClean="0"/>
              <a:t>Set of entities (i.e. rows)</a:t>
            </a:r>
          </a:p>
          <a:p>
            <a:pPr lvl="1"/>
            <a:endParaRPr lang="en-US" dirty="0" smtClean="0"/>
          </a:p>
          <a:p>
            <a:r>
              <a:rPr lang="en-US" dirty="0" smtClean="0"/>
              <a:t>Entity</a:t>
            </a:r>
          </a:p>
          <a:p>
            <a:pPr lvl="1"/>
            <a:r>
              <a:rPr lang="en-US" dirty="0" smtClean="0"/>
              <a:t>Set </a:t>
            </a:r>
            <a:r>
              <a:rPr lang="en-US" dirty="0"/>
              <a:t>of properties (columns</a:t>
            </a:r>
            <a:r>
              <a:rPr lang="en-US" dirty="0" smtClean="0"/>
              <a:t>)</a:t>
            </a:r>
          </a:p>
          <a:p>
            <a:pPr lvl="1"/>
            <a:r>
              <a:rPr lang="en-US" dirty="0" smtClean="0"/>
              <a:t>Required properties</a:t>
            </a:r>
          </a:p>
          <a:p>
            <a:pPr lvl="2"/>
            <a:r>
              <a:rPr lang="en-US" dirty="0" err="1" smtClean="0"/>
              <a:t>PartitionKey</a:t>
            </a:r>
            <a:r>
              <a:rPr lang="en-US" dirty="0" smtClean="0"/>
              <a:t>, </a:t>
            </a:r>
            <a:r>
              <a:rPr lang="en-US" dirty="0" err="1" smtClean="0"/>
              <a:t>RowKey</a:t>
            </a:r>
            <a:r>
              <a:rPr lang="en-US" dirty="0" smtClean="0"/>
              <a:t> and Timestamp</a:t>
            </a:r>
          </a:p>
          <a:p>
            <a:pPr lvl="2"/>
            <a:endParaRPr lang="en-US" dirty="0" smtClean="0"/>
          </a:p>
          <a:p>
            <a:pPr lvl="2"/>
            <a:endParaRPr lang="en-US" dirty="0"/>
          </a:p>
          <a:p>
            <a:pPr marL="855663" lvl="2" indent="0">
              <a:buNone/>
            </a:pPr>
            <a:endParaRPr lang="en-US" dirty="0" smtClean="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22</a:t>
            </a:fld>
            <a:endParaRPr lang="en-US" dirty="0"/>
          </a:p>
        </p:txBody>
      </p:sp>
    </p:spTree>
    <p:extLst>
      <p:ext uri="{BB962C8B-B14F-4D97-AF65-F5344CB8AC3E}">
        <p14:creationId xmlns:p14="http://schemas.microsoft.com/office/powerpoint/2010/main" val="16863340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Required Entity Properties</a:t>
            </a:r>
            <a:endParaRPr lang="en-US" dirty="0"/>
          </a:p>
        </p:txBody>
      </p:sp>
      <p:sp>
        <p:nvSpPr>
          <p:cNvPr id="3" name="Content Placeholder 2"/>
          <p:cNvSpPr>
            <a:spLocks noGrp="1"/>
          </p:cNvSpPr>
          <p:nvPr>
            <p:ph type="body" sz="quarter" idx="10"/>
          </p:nvPr>
        </p:nvSpPr>
        <p:spPr>
          <a:xfrm>
            <a:off x="457200" y="1302329"/>
            <a:ext cx="8382000" cy="5115246"/>
          </a:xfrm>
        </p:spPr>
        <p:txBody>
          <a:bodyPr/>
          <a:lstStyle/>
          <a:p>
            <a:r>
              <a:rPr lang="en-US" dirty="0" err="1" smtClean="0"/>
              <a:t>PartitionKey</a:t>
            </a:r>
            <a:r>
              <a:rPr lang="en-US" dirty="0" smtClean="0"/>
              <a:t> &amp; </a:t>
            </a:r>
            <a:r>
              <a:rPr lang="en-US" dirty="0" err="1" smtClean="0"/>
              <a:t>RowKey</a:t>
            </a:r>
            <a:endParaRPr lang="en-US" dirty="0" smtClean="0"/>
          </a:p>
          <a:p>
            <a:pPr lvl="1"/>
            <a:r>
              <a:rPr lang="en-US" dirty="0" smtClean="0"/>
              <a:t>Uniquely identifies an entity</a:t>
            </a:r>
          </a:p>
          <a:p>
            <a:pPr lvl="1"/>
            <a:r>
              <a:rPr lang="en-US" dirty="0" smtClean="0"/>
              <a:t>Defines the sort order</a:t>
            </a:r>
          </a:p>
          <a:p>
            <a:pPr lvl="1"/>
            <a:r>
              <a:rPr lang="en-US" dirty="0" smtClean="0"/>
              <a:t>Use them to scale your application</a:t>
            </a:r>
          </a:p>
          <a:p>
            <a:endParaRPr lang="en-US" dirty="0" smtClean="0"/>
          </a:p>
          <a:p>
            <a:r>
              <a:rPr lang="en-US" dirty="0" smtClean="0"/>
              <a:t>Timestamp </a:t>
            </a:r>
          </a:p>
          <a:p>
            <a:pPr lvl="1"/>
            <a:r>
              <a:rPr lang="en-US" dirty="0" smtClean="0"/>
              <a:t>Read only</a:t>
            </a:r>
          </a:p>
          <a:p>
            <a:pPr lvl="1"/>
            <a:r>
              <a:rPr lang="en-US" dirty="0"/>
              <a:t>Optimistic </a:t>
            </a:r>
            <a:r>
              <a:rPr lang="en-US" dirty="0" smtClean="0"/>
              <a:t>Concurrency</a:t>
            </a:r>
          </a:p>
          <a:p>
            <a:pPr lvl="2"/>
            <a:endParaRPr lang="en-US" dirty="0" smtClean="0"/>
          </a:p>
          <a:p>
            <a:pPr lvl="2"/>
            <a:endParaRPr lang="en-US" dirty="0"/>
          </a:p>
          <a:p>
            <a:pPr marL="855663" lvl="2" indent="0">
              <a:buNone/>
            </a:pPr>
            <a:endParaRPr lang="en-US" dirty="0" smtClean="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23</a:t>
            </a:fld>
            <a:endParaRPr lang="en-US" dirty="0"/>
          </a:p>
        </p:txBody>
      </p:sp>
    </p:spTree>
    <p:extLst>
      <p:ext uri="{BB962C8B-B14F-4D97-AF65-F5344CB8AC3E}">
        <p14:creationId xmlns:p14="http://schemas.microsoft.com/office/powerpoint/2010/main" val="405659727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971800" y="990600"/>
          <a:ext cx="6019800" cy="2346960"/>
        </p:xfrm>
        <a:graphic>
          <a:graphicData uri="http://schemas.openxmlformats.org/drawingml/2006/table">
            <a:tbl>
              <a:tblPr firstRow="1" bandRow="1">
                <a:tableStyleId>{7DF18680-E054-41AD-8BC1-D1AEF772440D}</a:tableStyleId>
              </a:tblPr>
              <a:tblGrid>
                <a:gridCol w="1312007"/>
                <a:gridCol w="2238130"/>
                <a:gridCol w="1234831"/>
                <a:gridCol w="1234832"/>
              </a:tblGrid>
              <a:tr h="493173">
                <a:tc>
                  <a:txBody>
                    <a:bodyPr/>
                    <a:lstStyle/>
                    <a:p>
                      <a:r>
                        <a:rPr lang="en-US" sz="1400" dirty="0" err="1" smtClean="0">
                          <a:effectLst/>
                        </a:rPr>
                        <a:t>PartitionKey</a:t>
                      </a:r>
                      <a:endParaRPr lang="en-US" sz="1400" dirty="0" smtClean="0">
                        <a:effectLst/>
                      </a:endParaRPr>
                    </a:p>
                    <a:p>
                      <a:r>
                        <a:rPr lang="en-US" sz="1400" dirty="0" smtClean="0">
                          <a:effectLst/>
                        </a:rPr>
                        <a:t>(Category)</a:t>
                      </a:r>
                      <a:endParaRPr lang="en-US" sz="1400" dirty="0">
                        <a:effectLst/>
                      </a:endParaRPr>
                    </a:p>
                  </a:txBody>
                  <a:tcPr/>
                </a:tc>
                <a:tc>
                  <a:txBody>
                    <a:bodyPr/>
                    <a:lstStyle/>
                    <a:p>
                      <a:r>
                        <a:rPr lang="en-US" sz="1400" dirty="0" err="1" smtClean="0">
                          <a:effectLst/>
                        </a:rPr>
                        <a:t>RowKey</a:t>
                      </a:r>
                      <a:endParaRPr lang="en-US" sz="1400" dirty="0" smtClean="0">
                        <a:effectLst/>
                      </a:endParaRPr>
                    </a:p>
                    <a:p>
                      <a:r>
                        <a:rPr lang="en-US" sz="1400" dirty="0" smtClean="0">
                          <a:effectLst/>
                        </a:rPr>
                        <a:t>(Title)</a:t>
                      </a:r>
                      <a:endParaRPr lang="en-US" sz="1400" dirty="0">
                        <a:effectLst/>
                      </a:endParaRPr>
                    </a:p>
                  </a:txBody>
                  <a:tcPr/>
                </a:tc>
                <a:tc>
                  <a:txBody>
                    <a:bodyPr/>
                    <a:lstStyle/>
                    <a:p>
                      <a:r>
                        <a:rPr lang="en-US" sz="1400" dirty="0" smtClean="0">
                          <a:effectLst/>
                        </a:rPr>
                        <a:t>Timestamp</a:t>
                      </a:r>
                      <a:endParaRPr lang="en-US" sz="1400" dirty="0">
                        <a:effectLst/>
                      </a:endParaRPr>
                    </a:p>
                  </a:txBody>
                  <a:tcPr/>
                </a:tc>
                <a:tc>
                  <a:txBody>
                    <a:bodyPr/>
                    <a:lstStyle/>
                    <a:p>
                      <a:r>
                        <a:rPr lang="en-US" sz="1400" dirty="0" err="1" smtClean="0">
                          <a:effectLst/>
                        </a:rPr>
                        <a:t>ReleaseDate</a:t>
                      </a:r>
                      <a:endParaRPr lang="en-US" sz="1400" dirty="0">
                        <a:effectLst/>
                      </a:endParaRPr>
                    </a:p>
                  </a:txBody>
                  <a:tcPr/>
                </a:tc>
              </a:tr>
              <a:tr h="352957">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Fast &amp; Furious</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2009</a:t>
                      </a:r>
                      <a:endParaRPr lang="en-US" sz="1400" dirty="0">
                        <a:solidFill>
                          <a:schemeClr val="accent4">
                            <a:lumMod val="50000"/>
                          </a:schemeClr>
                        </a:solidFill>
                        <a:effectLst/>
                      </a:endParaRPr>
                    </a:p>
                  </a:txBody>
                  <a:tcPr/>
                </a:tc>
              </a:tr>
              <a:tr h="352957">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The Bourne Ultimatum</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2007</a:t>
                      </a:r>
                      <a:endParaRPr lang="en-US" sz="1400" dirty="0">
                        <a:solidFill>
                          <a:schemeClr val="accent4">
                            <a:lumMod val="50000"/>
                          </a:schemeClr>
                        </a:solidFill>
                        <a:effectLst/>
                      </a:endParaRPr>
                    </a:p>
                  </a:txBody>
                  <a:tcPr/>
                </a:tc>
              </a:tr>
              <a:tr h="352957">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352957">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Open</a:t>
                      </a:r>
                      <a:r>
                        <a:rPr lang="en-US" sz="1400" b="1" baseline="0" dirty="0" smtClean="0">
                          <a:solidFill>
                            <a:schemeClr val="tx2">
                              <a:lumMod val="10000"/>
                            </a:schemeClr>
                          </a:solidFill>
                          <a:effectLst/>
                        </a:rPr>
                        <a:t> Season 2</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2009</a:t>
                      </a:r>
                      <a:endParaRPr lang="en-US" sz="1400" dirty="0">
                        <a:solidFill>
                          <a:schemeClr val="tx2">
                            <a:lumMod val="10000"/>
                          </a:schemeClr>
                        </a:solidFill>
                        <a:effectLst/>
                      </a:endParaRPr>
                    </a:p>
                  </a:txBody>
                  <a:tcPr/>
                </a:tc>
              </a:tr>
              <a:tr h="352957">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The Ant Bully</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2006</a:t>
                      </a:r>
                      <a:endParaRPr lang="en-US" sz="1400" dirty="0">
                        <a:solidFill>
                          <a:schemeClr val="tx2">
                            <a:lumMod val="10000"/>
                          </a:schemeClr>
                        </a:solidFill>
                        <a:effectLst/>
                      </a:endParaRPr>
                    </a:p>
                  </a:txBody>
                  <a:tcPr/>
                </a:tc>
              </a:tr>
            </a:tbl>
          </a:graphicData>
        </a:graphic>
      </p:graphicFrame>
      <p:graphicFrame>
        <p:nvGraphicFramePr>
          <p:cNvPr id="7" name="Table 6"/>
          <p:cNvGraphicFramePr>
            <a:graphicFrameLocks noGrp="1"/>
          </p:cNvGraphicFramePr>
          <p:nvPr>
            <p:extLst/>
          </p:nvPr>
        </p:nvGraphicFramePr>
        <p:xfrm>
          <a:off x="2971800" y="3621627"/>
          <a:ext cx="6019800" cy="2499360"/>
        </p:xfrm>
        <a:graphic>
          <a:graphicData uri="http://schemas.openxmlformats.org/drawingml/2006/table">
            <a:tbl>
              <a:tblPr firstRow="1" bandRow="1">
                <a:tableStyleId>{7DF18680-E054-41AD-8BC1-D1AEF772440D}</a:tableStyleId>
              </a:tblPr>
              <a:tblGrid>
                <a:gridCol w="1295399"/>
                <a:gridCol w="2330986"/>
                <a:gridCol w="1174214"/>
                <a:gridCol w="1219201"/>
              </a:tblGrid>
              <a:tr h="493173">
                <a:tc>
                  <a:txBody>
                    <a:bodyPr/>
                    <a:lstStyle/>
                    <a:p>
                      <a:r>
                        <a:rPr lang="en-US" sz="1400" dirty="0" err="1" smtClean="0">
                          <a:effectLst/>
                        </a:rPr>
                        <a:t>PartitionKey</a:t>
                      </a:r>
                      <a:endParaRPr lang="en-US" sz="1400" dirty="0" smtClean="0">
                        <a:effectLst/>
                      </a:endParaRPr>
                    </a:p>
                    <a:p>
                      <a:r>
                        <a:rPr lang="en-US" sz="1400" dirty="0" smtClean="0">
                          <a:effectLst/>
                        </a:rPr>
                        <a:t>(Category)</a:t>
                      </a:r>
                      <a:endParaRPr lang="en-US" sz="1400" dirty="0">
                        <a:effectLst/>
                      </a:endParaRPr>
                    </a:p>
                  </a:txBody>
                  <a:tcPr/>
                </a:tc>
                <a:tc>
                  <a:txBody>
                    <a:bodyPr/>
                    <a:lstStyle/>
                    <a:p>
                      <a:r>
                        <a:rPr lang="en-US" sz="1400" dirty="0" err="1" smtClean="0">
                          <a:effectLst/>
                        </a:rPr>
                        <a:t>RowKey</a:t>
                      </a:r>
                      <a:endParaRPr lang="en-US" sz="1400" dirty="0" smtClean="0">
                        <a:effectLst/>
                      </a:endParaRPr>
                    </a:p>
                    <a:p>
                      <a:r>
                        <a:rPr lang="en-US" sz="1400" dirty="0" smtClean="0">
                          <a:effectLst/>
                        </a:rPr>
                        <a:t>(Title)</a:t>
                      </a:r>
                      <a:endParaRPr lang="en-US" sz="1400" dirty="0">
                        <a:effectLst/>
                      </a:endParaRPr>
                    </a:p>
                  </a:txBody>
                  <a:tcPr/>
                </a:tc>
                <a:tc>
                  <a:txBody>
                    <a:bodyPr/>
                    <a:lstStyle/>
                    <a:p>
                      <a:r>
                        <a:rPr lang="en-US" sz="1400" dirty="0" smtClean="0">
                          <a:effectLst/>
                        </a:rPr>
                        <a:t>Timestamp</a:t>
                      </a:r>
                      <a:endParaRPr lang="en-US" sz="1400" dirty="0">
                        <a:effectLst/>
                      </a:endParaRPr>
                    </a:p>
                  </a:txBody>
                  <a:tcPr/>
                </a:tc>
                <a:tc>
                  <a:txBody>
                    <a:bodyPr/>
                    <a:lstStyle/>
                    <a:p>
                      <a:r>
                        <a:rPr lang="en-US" sz="1400" dirty="0" err="1" smtClean="0">
                          <a:effectLst/>
                        </a:rPr>
                        <a:t>ReleaseDate</a:t>
                      </a:r>
                      <a:endParaRPr lang="en-US" sz="1400" dirty="0">
                        <a:effectLst/>
                      </a:endParaRPr>
                    </a:p>
                  </a:txBody>
                  <a:tcPr/>
                </a:tc>
              </a:tr>
              <a:tr h="352957">
                <a:tc>
                  <a:txBody>
                    <a:bodyPr/>
                    <a:lstStyle/>
                    <a:p>
                      <a:r>
                        <a:rPr lang="en-US" sz="1800" b="1" dirty="0" smtClean="0">
                          <a:solidFill>
                            <a:schemeClr val="accent4">
                              <a:lumMod val="75000"/>
                            </a:schemeClr>
                          </a:solidFill>
                          <a:effectLst/>
                        </a:rPr>
                        <a:t>Comedy</a:t>
                      </a:r>
                      <a:endParaRPr lang="en-US" sz="18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Office Space</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1999</a:t>
                      </a:r>
                      <a:endParaRPr lang="en-US" sz="1400" b="1" dirty="0">
                        <a:solidFill>
                          <a:schemeClr val="accent4">
                            <a:lumMod val="75000"/>
                          </a:schemeClr>
                        </a:solidFill>
                        <a:effectLst/>
                      </a:endParaRPr>
                    </a:p>
                  </a:txBody>
                  <a:tcPr/>
                </a:tc>
              </a:tr>
              <a:tr h="352957">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352957">
                <a:tc>
                  <a:txBody>
                    <a:bodyPr/>
                    <a:lstStyle/>
                    <a:p>
                      <a:r>
                        <a:rPr lang="en-US" sz="1800" b="1" dirty="0" err="1" smtClean="0">
                          <a:solidFill>
                            <a:srgbClr val="C00000"/>
                          </a:solidFill>
                          <a:effectLst/>
                        </a:rPr>
                        <a:t>SciFi</a:t>
                      </a:r>
                      <a:endParaRPr lang="en-US" sz="1800" b="1" dirty="0">
                        <a:solidFill>
                          <a:srgbClr val="C00000"/>
                        </a:solidFill>
                        <a:effectLst/>
                      </a:endParaRPr>
                    </a:p>
                  </a:txBody>
                  <a:tcPr/>
                </a:tc>
                <a:tc>
                  <a:txBody>
                    <a:bodyPr/>
                    <a:lstStyle/>
                    <a:p>
                      <a:r>
                        <a:rPr lang="en-US" sz="1400" b="1" kern="1200" dirty="0" smtClean="0">
                          <a:solidFill>
                            <a:srgbClr val="C00000"/>
                          </a:solidFill>
                          <a:effectLst/>
                        </a:rPr>
                        <a:t>X-Men Origins: Wolverine</a:t>
                      </a:r>
                      <a:endParaRPr lang="en-US" sz="1400" b="1" dirty="0">
                        <a:solidFill>
                          <a:srgbClr val="C00000"/>
                        </a:solidFill>
                        <a:effectLst/>
                      </a:endParaRPr>
                    </a:p>
                  </a:txBody>
                  <a:tcPr/>
                </a:tc>
                <a:tc>
                  <a:txBody>
                    <a:bodyPr/>
                    <a:lstStyle/>
                    <a:p>
                      <a:r>
                        <a:rPr lang="en-US" sz="1400" dirty="0" smtClean="0">
                          <a:solidFill>
                            <a:srgbClr val="C00000"/>
                          </a:solidFill>
                          <a:effectLst/>
                        </a:rPr>
                        <a:t>…</a:t>
                      </a:r>
                      <a:endParaRPr lang="en-US" sz="1400" dirty="0">
                        <a:solidFill>
                          <a:srgbClr val="C00000"/>
                        </a:solidFill>
                        <a:effectLst/>
                      </a:endParaRPr>
                    </a:p>
                  </a:txBody>
                  <a:tcPr/>
                </a:tc>
                <a:tc>
                  <a:txBody>
                    <a:bodyPr/>
                    <a:lstStyle/>
                    <a:p>
                      <a:r>
                        <a:rPr lang="en-US" sz="1400" dirty="0" smtClean="0">
                          <a:solidFill>
                            <a:srgbClr val="C00000"/>
                          </a:solidFill>
                          <a:effectLst/>
                        </a:rPr>
                        <a:t>2009</a:t>
                      </a:r>
                      <a:endParaRPr lang="en-US" sz="1400" dirty="0">
                        <a:solidFill>
                          <a:srgbClr val="C00000"/>
                        </a:solidFill>
                        <a:effectLst/>
                      </a:endParaRPr>
                    </a:p>
                  </a:txBody>
                  <a:tcPr/>
                </a:tc>
              </a:tr>
              <a:tr h="352957">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352957">
                <a:tc>
                  <a:txBody>
                    <a:bodyPr/>
                    <a:lstStyle/>
                    <a:p>
                      <a:r>
                        <a:rPr lang="en-US" sz="1800" b="1" dirty="0" smtClean="0">
                          <a:solidFill>
                            <a:srgbClr val="0070C0"/>
                          </a:solidFill>
                          <a:effectLst/>
                        </a:rPr>
                        <a:t>War</a:t>
                      </a:r>
                      <a:endParaRPr lang="en-US" sz="1800" b="1" dirty="0">
                        <a:solidFill>
                          <a:srgbClr val="0070C0"/>
                        </a:solidFill>
                        <a:effectLst/>
                      </a:endParaRPr>
                    </a:p>
                  </a:txBody>
                  <a:tcPr/>
                </a:tc>
                <a:tc>
                  <a:txBody>
                    <a:bodyPr/>
                    <a:lstStyle/>
                    <a:p>
                      <a:r>
                        <a:rPr lang="en-US" sz="1400" b="1" dirty="0" smtClean="0">
                          <a:solidFill>
                            <a:srgbClr val="0070C0"/>
                          </a:solidFill>
                          <a:effectLst/>
                        </a:rPr>
                        <a:t>Defiance</a:t>
                      </a:r>
                      <a:endParaRPr lang="en-US" sz="1400" b="1" dirty="0">
                        <a:solidFill>
                          <a:srgbClr val="0070C0"/>
                        </a:solidFill>
                        <a:effectLst/>
                      </a:endParaRPr>
                    </a:p>
                  </a:txBody>
                  <a:tcPr/>
                </a:tc>
                <a:tc>
                  <a:txBody>
                    <a:bodyPr/>
                    <a:lstStyle/>
                    <a:p>
                      <a:r>
                        <a:rPr lang="en-US" sz="1400" dirty="0" smtClean="0">
                          <a:solidFill>
                            <a:srgbClr val="0070C0"/>
                          </a:solidFill>
                          <a:effectLst/>
                        </a:rPr>
                        <a:t>…</a:t>
                      </a:r>
                      <a:endParaRPr lang="en-US" sz="1400" dirty="0">
                        <a:solidFill>
                          <a:srgbClr val="0070C0"/>
                        </a:solidFill>
                        <a:effectLst/>
                      </a:endParaRPr>
                    </a:p>
                  </a:txBody>
                  <a:tcPr/>
                </a:tc>
                <a:tc>
                  <a:txBody>
                    <a:bodyPr/>
                    <a:lstStyle/>
                    <a:p>
                      <a:r>
                        <a:rPr lang="en-US" sz="1400" dirty="0" smtClean="0">
                          <a:solidFill>
                            <a:srgbClr val="0070C0"/>
                          </a:solidFill>
                          <a:effectLst/>
                        </a:rPr>
                        <a:t>2008</a:t>
                      </a:r>
                      <a:endParaRPr lang="en-US" sz="1400" dirty="0">
                        <a:solidFill>
                          <a:srgbClr val="0070C0"/>
                        </a:solidFill>
                        <a:effectLst/>
                      </a:endParaRPr>
                    </a:p>
                  </a:txBody>
                  <a:tcPr/>
                </a:tc>
              </a:tr>
            </a:tbl>
          </a:graphicData>
        </a:graphic>
      </p:graphicFrame>
      <p:graphicFrame>
        <p:nvGraphicFramePr>
          <p:cNvPr id="21" name="Table 20"/>
          <p:cNvGraphicFramePr>
            <a:graphicFrameLocks noGrp="1"/>
          </p:cNvGraphicFramePr>
          <p:nvPr>
            <p:extLst/>
          </p:nvPr>
        </p:nvGraphicFramePr>
        <p:xfrm>
          <a:off x="2971801" y="898226"/>
          <a:ext cx="6019799" cy="5350174"/>
        </p:xfrm>
        <a:graphic>
          <a:graphicData uri="http://schemas.openxmlformats.org/drawingml/2006/table">
            <a:tbl>
              <a:tblPr firstRow="1" bandRow="1">
                <a:tableStyleId>{7DF18680-E054-41AD-8BC1-D1AEF772440D}</a:tableStyleId>
              </a:tblPr>
              <a:tblGrid>
                <a:gridCol w="1312008"/>
                <a:gridCol w="2238129"/>
                <a:gridCol w="1234830"/>
                <a:gridCol w="1234832"/>
              </a:tblGrid>
              <a:tr h="574114">
                <a:tc>
                  <a:txBody>
                    <a:bodyPr/>
                    <a:lstStyle/>
                    <a:p>
                      <a:r>
                        <a:rPr lang="en-US" sz="1400" dirty="0" err="1" smtClean="0">
                          <a:effectLst/>
                        </a:rPr>
                        <a:t>PartitionKey</a:t>
                      </a:r>
                      <a:endParaRPr lang="en-US" sz="1400" dirty="0" smtClean="0">
                        <a:effectLst/>
                      </a:endParaRPr>
                    </a:p>
                    <a:p>
                      <a:r>
                        <a:rPr lang="en-US" sz="1400" dirty="0" smtClean="0">
                          <a:effectLst/>
                        </a:rPr>
                        <a:t>(Category)</a:t>
                      </a:r>
                      <a:endParaRPr lang="en-US" sz="1400" dirty="0">
                        <a:effectLst/>
                      </a:endParaRPr>
                    </a:p>
                  </a:txBody>
                  <a:tcPr/>
                </a:tc>
                <a:tc>
                  <a:txBody>
                    <a:bodyPr/>
                    <a:lstStyle/>
                    <a:p>
                      <a:r>
                        <a:rPr lang="en-US" sz="1400" dirty="0" err="1" smtClean="0">
                          <a:effectLst/>
                        </a:rPr>
                        <a:t>RowKey</a:t>
                      </a:r>
                      <a:endParaRPr lang="en-US" sz="1400" dirty="0" smtClean="0">
                        <a:effectLst/>
                      </a:endParaRPr>
                    </a:p>
                    <a:p>
                      <a:r>
                        <a:rPr lang="en-US" sz="1400" dirty="0" smtClean="0">
                          <a:effectLst/>
                        </a:rPr>
                        <a:t>(Title)</a:t>
                      </a:r>
                      <a:endParaRPr lang="en-US" sz="1400" dirty="0">
                        <a:effectLst/>
                      </a:endParaRPr>
                    </a:p>
                  </a:txBody>
                  <a:tcPr/>
                </a:tc>
                <a:tc>
                  <a:txBody>
                    <a:bodyPr/>
                    <a:lstStyle/>
                    <a:p>
                      <a:r>
                        <a:rPr lang="en-US" sz="1400" dirty="0" smtClean="0">
                          <a:effectLst/>
                        </a:rPr>
                        <a:t>Timestamp</a:t>
                      </a:r>
                      <a:endParaRPr lang="en-US" sz="1400" dirty="0">
                        <a:effectLst/>
                      </a:endParaRPr>
                    </a:p>
                  </a:txBody>
                  <a:tcPr/>
                </a:tc>
                <a:tc>
                  <a:txBody>
                    <a:bodyPr/>
                    <a:lstStyle/>
                    <a:p>
                      <a:r>
                        <a:rPr lang="en-US" sz="1400" dirty="0" err="1" smtClean="0">
                          <a:effectLst/>
                        </a:rPr>
                        <a:t>ReleaseDate</a:t>
                      </a:r>
                      <a:endParaRPr lang="en-US" sz="1400" dirty="0">
                        <a:effectLst/>
                      </a:endParaRPr>
                    </a:p>
                  </a:txBody>
                  <a:tcPr/>
                </a:tc>
              </a:tr>
              <a:tr h="425790">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Fast &amp; Furious</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2009</a:t>
                      </a:r>
                      <a:endParaRPr lang="en-US" sz="1400" dirty="0">
                        <a:solidFill>
                          <a:schemeClr val="accent4">
                            <a:lumMod val="50000"/>
                          </a:schemeClr>
                        </a:solidFill>
                        <a:effectLst/>
                      </a:endParaRPr>
                    </a:p>
                  </a:txBody>
                  <a:tcPr/>
                </a:tc>
              </a:tr>
              <a:tr h="425790">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The Bourne Ultimatum</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2007</a:t>
                      </a:r>
                      <a:endParaRPr lang="en-US" sz="1400" dirty="0">
                        <a:solidFill>
                          <a:schemeClr val="accent4">
                            <a:lumMod val="50000"/>
                          </a:schemeClr>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Open</a:t>
                      </a:r>
                      <a:r>
                        <a:rPr lang="en-US" sz="1400" b="1" baseline="0" dirty="0" smtClean="0">
                          <a:solidFill>
                            <a:schemeClr val="tx2">
                              <a:lumMod val="10000"/>
                            </a:schemeClr>
                          </a:solidFill>
                          <a:effectLst/>
                        </a:rPr>
                        <a:t> Season 2</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2009</a:t>
                      </a:r>
                      <a:endParaRPr lang="en-US" sz="1400" dirty="0">
                        <a:solidFill>
                          <a:schemeClr val="tx2">
                            <a:lumMod val="10000"/>
                          </a:schemeClr>
                        </a:solidFill>
                        <a:effectLst/>
                      </a:endParaRPr>
                    </a:p>
                  </a:txBody>
                  <a:tcPr/>
                </a:tc>
              </a:tr>
              <a:tr h="425790">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The Ant Bully</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2006</a:t>
                      </a:r>
                      <a:endParaRPr lang="en-US" sz="1400" dirty="0">
                        <a:solidFill>
                          <a:schemeClr val="tx2">
                            <a:lumMod val="10000"/>
                          </a:schemeClr>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smtClean="0">
                          <a:solidFill>
                            <a:schemeClr val="accent4">
                              <a:lumMod val="75000"/>
                            </a:schemeClr>
                          </a:solidFill>
                          <a:effectLst/>
                        </a:rPr>
                        <a:t>Comedy</a:t>
                      </a:r>
                      <a:endParaRPr lang="en-US" sz="18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Office Space</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1999</a:t>
                      </a:r>
                      <a:endParaRPr lang="en-US" sz="1400" b="1" dirty="0">
                        <a:solidFill>
                          <a:schemeClr val="accent4">
                            <a:lumMod val="75000"/>
                          </a:schemeClr>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err="1" smtClean="0">
                          <a:solidFill>
                            <a:srgbClr val="C00000"/>
                          </a:solidFill>
                          <a:effectLst/>
                        </a:rPr>
                        <a:t>SciFi</a:t>
                      </a:r>
                      <a:endParaRPr lang="en-US" sz="1800" b="1" dirty="0">
                        <a:solidFill>
                          <a:srgbClr val="C00000"/>
                        </a:solidFill>
                        <a:effectLst/>
                      </a:endParaRPr>
                    </a:p>
                  </a:txBody>
                  <a:tcPr/>
                </a:tc>
                <a:tc>
                  <a:txBody>
                    <a:bodyPr/>
                    <a:lstStyle/>
                    <a:p>
                      <a:r>
                        <a:rPr lang="en-US" sz="1400" b="1" kern="1200" dirty="0" smtClean="0">
                          <a:solidFill>
                            <a:srgbClr val="C00000"/>
                          </a:solidFill>
                          <a:effectLst/>
                        </a:rPr>
                        <a:t>X-Men Origins: Wolverine</a:t>
                      </a:r>
                      <a:endParaRPr lang="en-US" sz="1400" b="1" dirty="0">
                        <a:solidFill>
                          <a:srgbClr val="C00000"/>
                        </a:solidFill>
                        <a:effectLst/>
                      </a:endParaRPr>
                    </a:p>
                  </a:txBody>
                  <a:tcPr/>
                </a:tc>
                <a:tc>
                  <a:txBody>
                    <a:bodyPr/>
                    <a:lstStyle/>
                    <a:p>
                      <a:r>
                        <a:rPr lang="en-US" sz="1400" dirty="0" smtClean="0">
                          <a:solidFill>
                            <a:srgbClr val="C00000"/>
                          </a:solidFill>
                          <a:effectLst/>
                        </a:rPr>
                        <a:t>…</a:t>
                      </a:r>
                      <a:endParaRPr lang="en-US" sz="1400" dirty="0">
                        <a:solidFill>
                          <a:srgbClr val="C00000"/>
                        </a:solidFill>
                        <a:effectLst/>
                      </a:endParaRPr>
                    </a:p>
                  </a:txBody>
                  <a:tcPr/>
                </a:tc>
                <a:tc>
                  <a:txBody>
                    <a:bodyPr/>
                    <a:lstStyle/>
                    <a:p>
                      <a:r>
                        <a:rPr lang="en-US" sz="1400" dirty="0" smtClean="0">
                          <a:solidFill>
                            <a:srgbClr val="C00000"/>
                          </a:solidFill>
                          <a:effectLst/>
                        </a:rPr>
                        <a:t>2009</a:t>
                      </a:r>
                      <a:endParaRPr lang="en-US" sz="1400" dirty="0">
                        <a:solidFill>
                          <a:srgbClr val="C00000"/>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smtClean="0">
                          <a:solidFill>
                            <a:srgbClr val="0070C0"/>
                          </a:solidFill>
                          <a:effectLst/>
                        </a:rPr>
                        <a:t>War</a:t>
                      </a:r>
                      <a:endParaRPr lang="en-US" sz="1800" b="1" dirty="0">
                        <a:solidFill>
                          <a:srgbClr val="0070C0"/>
                        </a:solidFill>
                        <a:effectLst/>
                      </a:endParaRPr>
                    </a:p>
                  </a:txBody>
                  <a:tcPr/>
                </a:tc>
                <a:tc>
                  <a:txBody>
                    <a:bodyPr/>
                    <a:lstStyle/>
                    <a:p>
                      <a:r>
                        <a:rPr lang="en-US" sz="1400" b="1" dirty="0" smtClean="0">
                          <a:solidFill>
                            <a:srgbClr val="0070C0"/>
                          </a:solidFill>
                          <a:effectLst/>
                        </a:rPr>
                        <a:t>Defiance</a:t>
                      </a:r>
                      <a:endParaRPr lang="en-US" sz="1400" b="1" dirty="0">
                        <a:solidFill>
                          <a:srgbClr val="0070C0"/>
                        </a:solidFill>
                        <a:effectLst/>
                      </a:endParaRPr>
                    </a:p>
                  </a:txBody>
                  <a:tcPr/>
                </a:tc>
                <a:tc>
                  <a:txBody>
                    <a:bodyPr/>
                    <a:lstStyle/>
                    <a:p>
                      <a:r>
                        <a:rPr lang="en-US" sz="1400" dirty="0" smtClean="0">
                          <a:solidFill>
                            <a:srgbClr val="0070C0"/>
                          </a:solidFill>
                          <a:effectLst/>
                        </a:rPr>
                        <a:t>…</a:t>
                      </a:r>
                      <a:endParaRPr lang="en-US" sz="1400" dirty="0">
                        <a:solidFill>
                          <a:srgbClr val="0070C0"/>
                        </a:solidFill>
                        <a:effectLst/>
                      </a:endParaRPr>
                    </a:p>
                  </a:txBody>
                  <a:tcPr/>
                </a:tc>
                <a:tc>
                  <a:txBody>
                    <a:bodyPr/>
                    <a:lstStyle/>
                    <a:p>
                      <a:r>
                        <a:rPr lang="en-US" sz="1400" dirty="0" smtClean="0">
                          <a:solidFill>
                            <a:srgbClr val="0070C0"/>
                          </a:solidFill>
                          <a:effectLst/>
                        </a:rPr>
                        <a:t>2008</a:t>
                      </a:r>
                      <a:endParaRPr lang="en-US" sz="1400" dirty="0">
                        <a:solidFill>
                          <a:srgbClr val="0070C0"/>
                        </a:solidFill>
                        <a:effectLst/>
                      </a:endParaRPr>
                    </a:p>
                  </a:txBody>
                  <a:tcPr/>
                </a:tc>
              </a:tr>
            </a:tbl>
          </a:graphicData>
        </a:graphic>
      </p:graphicFrame>
      <p:sp>
        <p:nvSpPr>
          <p:cNvPr id="2" name="Title 1"/>
          <p:cNvSpPr>
            <a:spLocks noGrp="1"/>
          </p:cNvSpPr>
          <p:nvPr>
            <p:ph type="title"/>
          </p:nvPr>
        </p:nvSpPr>
        <p:spPr>
          <a:xfrm>
            <a:off x="381000" y="323850"/>
            <a:ext cx="8382000" cy="553998"/>
          </a:xfrm>
        </p:spPr>
        <p:txBody>
          <a:bodyPr/>
          <a:lstStyle/>
          <a:p>
            <a:r>
              <a:rPr lang="en-US" dirty="0" smtClean="0"/>
              <a:t>Partitions and Partition Ranges</a:t>
            </a:r>
            <a:endParaRPr lang="en-US" dirty="0"/>
          </a:p>
        </p:txBody>
      </p:sp>
      <p:sp>
        <p:nvSpPr>
          <p:cNvPr id="27" name="Rounded Rectangle 26"/>
          <p:cNvSpPr/>
          <p:nvPr/>
        </p:nvSpPr>
        <p:spPr bwMode="auto">
          <a:xfrm>
            <a:off x="2971800" y="1447800"/>
            <a:ext cx="1295400" cy="914401"/>
          </a:xfrm>
          <a:prstGeom prst="roundRect">
            <a:avLst>
              <a:gd name="adj" fmla="val 11039"/>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smtClean="0"/>
          </a:p>
        </p:txBody>
      </p:sp>
      <p:sp>
        <p:nvSpPr>
          <p:cNvPr id="28" name="Rounded Rectangle 27"/>
          <p:cNvSpPr/>
          <p:nvPr/>
        </p:nvSpPr>
        <p:spPr bwMode="auto">
          <a:xfrm>
            <a:off x="2971800" y="2743200"/>
            <a:ext cx="1295400" cy="838200"/>
          </a:xfrm>
          <a:prstGeom prst="roundRect">
            <a:avLst>
              <a:gd name="adj" fmla="val 11039"/>
            </a:avLst>
          </a:prstGeom>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dirty="0" smtClean="0"/>
          </a:p>
        </p:txBody>
      </p:sp>
      <p:grpSp>
        <p:nvGrpSpPr>
          <p:cNvPr id="33" name="Group 32"/>
          <p:cNvGrpSpPr/>
          <p:nvPr/>
        </p:nvGrpSpPr>
        <p:grpSpPr>
          <a:xfrm>
            <a:off x="304800" y="1603248"/>
            <a:ext cx="2743200" cy="4032504"/>
            <a:chOff x="304800" y="1603248"/>
            <a:chExt cx="2743200" cy="4032504"/>
          </a:xfrm>
        </p:grpSpPr>
        <p:sp>
          <p:nvSpPr>
            <p:cNvPr id="11" name="Can 10"/>
            <p:cNvSpPr/>
            <p:nvPr/>
          </p:nvSpPr>
          <p:spPr bwMode="auto">
            <a:xfrm>
              <a:off x="304800" y="3962400"/>
              <a:ext cx="1905000" cy="1673352"/>
            </a:xfrm>
            <a:prstGeom prst="can">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Server 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Table = Movies</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[Comedy-  Western)</a:t>
              </a:r>
              <a:endParaRPr lang="en-US" sz="1300" dirty="0" smtClean="0">
                <a:gradFill>
                  <a:gsLst>
                    <a:gs pos="0">
                      <a:srgbClr val="FFFFFF"/>
                    </a:gs>
                    <a:gs pos="100000">
                      <a:srgbClr val="FFFFFF"/>
                    </a:gs>
                  </a:gsLst>
                  <a:lin ang="5400000" scaled="0"/>
                </a:gradFill>
              </a:endParaRPr>
            </a:p>
          </p:txBody>
        </p:sp>
        <p:sp>
          <p:nvSpPr>
            <p:cNvPr id="13" name="Can 12"/>
            <p:cNvSpPr/>
            <p:nvPr/>
          </p:nvSpPr>
          <p:spPr bwMode="auto">
            <a:xfrm>
              <a:off x="304800" y="1603248"/>
              <a:ext cx="1905000" cy="1673352"/>
            </a:xfrm>
            <a:prstGeom prst="can">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Server A</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Table = Movies</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[Action - Comedy)</a:t>
              </a:r>
              <a:endParaRPr lang="en-US" sz="1200" dirty="0" smtClean="0">
                <a:gradFill>
                  <a:gsLst>
                    <a:gs pos="0">
                      <a:srgbClr val="FFFFFF"/>
                    </a:gs>
                    <a:gs pos="100000">
                      <a:srgbClr val="FFFFFF"/>
                    </a:gs>
                  </a:gsLst>
                  <a:lin ang="5400000" scaled="0"/>
                </a:gradFill>
              </a:endParaRPr>
            </a:p>
          </p:txBody>
        </p:sp>
        <p:sp>
          <p:nvSpPr>
            <p:cNvPr id="19" name="Notched Right Arrow 18"/>
            <p:cNvSpPr/>
            <p:nvPr/>
          </p:nvSpPr>
          <p:spPr bwMode="auto">
            <a:xfrm>
              <a:off x="2209800" y="4620768"/>
              <a:ext cx="838200" cy="484632"/>
            </a:xfrm>
            <a:prstGeom prst="notchedRightArrow">
              <a:avLst/>
            </a:prstGeom>
            <a:solidFill>
              <a:schemeClr val="accent5">
                <a:lumMod val="40000"/>
                <a:lumOff val="6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0" name="Notched Right Arrow 19"/>
            <p:cNvSpPr/>
            <p:nvPr/>
          </p:nvSpPr>
          <p:spPr bwMode="auto">
            <a:xfrm>
              <a:off x="2209800" y="2258568"/>
              <a:ext cx="838200" cy="484632"/>
            </a:xfrm>
            <a:prstGeom prst="notchedRightArrow">
              <a:avLst/>
            </a:prstGeom>
            <a:solidFill>
              <a:schemeClr val="accent5">
                <a:lumMod val="40000"/>
                <a:lumOff val="6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grpSp>
      <p:sp>
        <p:nvSpPr>
          <p:cNvPr id="1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24</a:t>
            </a:fld>
            <a:endParaRPr lang="en-US" dirty="0"/>
          </a:p>
        </p:txBody>
      </p:sp>
      <p:grpSp>
        <p:nvGrpSpPr>
          <p:cNvPr id="34" name="Group 33"/>
          <p:cNvGrpSpPr/>
          <p:nvPr/>
        </p:nvGrpSpPr>
        <p:grpSpPr>
          <a:xfrm>
            <a:off x="304800" y="2670048"/>
            <a:ext cx="2667000" cy="1673352"/>
            <a:chOff x="304800" y="2670048"/>
            <a:chExt cx="2667000" cy="1673352"/>
          </a:xfrm>
        </p:grpSpPr>
        <p:sp>
          <p:nvSpPr>
            <p:cNvPr id="32" name="Notched Right Arrow 31"/>
            <p:cNvSpPr/>
            <p:nvPr/>
          </p:nvSpPr>
          <p:spPr bwMode="auto">
            <a:xfrm>
              <a:off x="2133600" y="3325368"/>
              <a:ext cx="838200" cy="484632"/>
            </a:xfrm>
            <a:prstGeom prst="notchedRightArrow">
              <a:avLst/>
            </a:prstGeom>
            <a:solidFill>
              <a:schemeClr val="accent5">
                <a:lumMod val="40000"/>
                <a:lumOff val="6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1" name="Can 30"/>
            <p:cNvSpPr/>
            <p:nvPr/>
          </p:nvSpPr>
          <p:spPr bwMode="auto">
            <a:xfrm>
              <a:off x="304800" y="2670048"/>
              <a:ext cx="1905000" cy="1673352"/>
            </a:xfrm>
            <a:prstGeom prst="can">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Server A</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Table = Movies</a:t>
              </a:r>
            </a:p>
          </p:txBody>
        </p:sp>
      </p:grpSp>
    </p:spTree>
    <p:custDataLst>
      <p:tags r:id="rId1"/>
    </p:custDataLst>
    <p:extLst>
      <p:ext uri="{BB962C8B-B14F-4D97-AF65-F5344CB8AC3E}">
        <p14:creationId xmlns:p14="http://schemas.microsoft.com/office/powerpoint/2010/main" val="1820368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nodeType="clickEffect">
                                  <p:stCondLst>
                                    <p:cond delay="0"/>
                                  </p:stCondLst>
                                  <p:childTnLst>
                                    <p:animEffect transition="out" filter="barn(in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Table Operations</a:t>
            </a:r>
            <a:endParaRPr lang="en-US" dirty="0"/>
          </a:p>
        </p:txBody>
      </p:sp>
      <p:sp>
        <p:nvSpPr>
          <p:cNvPr id="3" name="Text Placeholder 2"/>
          <p:cNvSpPr>
            <a:spLocks noGrp="1"/>
          </p:cNvSpPr>
          <p:nvPr>
            <p:ph type="body" sz="quarter" idx="10"/>
          </p:nvPr>
        </p:nvSpPr>
        <p:spPr>
          <a:xfrm>
            <a:off x="381000" y="1264551"/>
            <a:ext cx="8382000" cy="5059847"/>
          </a:xfrm>
        </p:spPr>
        <p:txBody>
          <a:bodyPr/>
          <a:lstStyle/>
          <a:p>
            <a:r>
              <a:rPr lang="en-US" sz="2800" dirty="0" smtClean="0"/>
              <a:t>Table</a:t>
            </a:r>
          </a:p>
          <a:p>
            <a:pPr lvl="1"/>
            <a:r>
              <a:rPr lang="en-US" sz="2400" dirty="0" smtClean="0"/>
              <a:t>Create</a:t>
            </a:r>
          </a:p>
          <a:p>
            <a:pPr lvl="1"/>
            <a:r>
              <a:rPr lang="en-US" sz="2400" dirty="0" smtClean="0"/>
              <a:t>Query</a:t>
            </a:r>
          </a:p>
          <a:p>
            <a:pPr lvl="1"/>
            <a:r>
              <a:rPr lang="en-US" sz="2400" dirty="0" smtClean="0"/>
              <a:t>Delete</a:t>
            </a:r>
          </a:p>
          <a:p>
            <a:endParaRPr lang="en-US" sz="1600" dirty="0" smtClean="0"/>
          </a:p>
          <a:p>
            <a:r>
              <a:rPr lang="en-US" sz="2800" dirty="0" smtClean="0"/>
              <a:t>Entities</a:t>
            </a:r>
          </a:p>
          <a:p>
            <a:pPr lvl="1"/>
            <a:r>
              <a:rPr lang="en-US" sz="2400" dirty="0" smtClean="0"/>
              <a:t>Insert</a:t>
            </a:r>
          </a:p>
          <a:p>
            <a:pPr lvl="1"/>
            <a:r>
              <a:rPr lang="en-US" sz="2400" dirty="0" smtClean="0"/>
              <a:t>Update </a:t>
            </a:r>
          </a:p>
          <a:p>
            <a:pPr lvl="2"/>
            <a:r>
              <a:rPr lang="en-US" sz="2000" dirty="0" smtClean="0"/>
              <a:t>Merge – Partial Update</a:t>
            </a:r>
          </a:p>
          <a:p>
            <a:pPr lvl="2"/>
            <a:r>
              <a:rPr lang="en-US" sz="2000" dirty="0" smtClean="0"/>
              <a:t>Replace – Update entire entity</a:t>
            </a:r>
          </a:p>
          <a:p>
            <a:pPr lvl="1"/>
            <a:r>
              <a:rPr lang="en-US" sz="2400" dirty="0" smtClean="0"/>
              <a:t>Delete</a:t>
            </a:r>
          </a:p>
          <a:p>
            <a:pPr lvl="1"/>
            <a:r>
              <a:rPr lang="en-US" sz="2400" dirty="0" smtClean="0"/>
              <a:t>Query</a:t>
            </a:r>
          </a:p>
          <a:p>
            <a:pPr lvl="1"/>
            <a:r>
              <a:rPr lang="en-US" sz="2400" dirty="0" smtClean="0"/>
              <a:t>Entity Group Transaction </a:t>
            </a:r>
            <a:r>
              <a:rPr lang="en-US" sz="2400" dirty="0" smtClean="0">
                <a:solidFill>
                  <a:srgbClr val="FFFF00"/>
                </a:solidFill>
              </a:rPr>
              <a:t>(new)</a:t>
            </a:r>
          </a:p>
        </p:txBody>
      </p:sp>
    </p:spTree>
    <p:extLst>
      <p:ext uri="{BB962C8B-B14F-4D97-AF65-F5344CB8AC3E}">
        <p14:creationId xmlns:p14="http://schemas.microsoft.com/office/powerpoint/2010/main" val="132916340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Queues</a:t>
            </a:r>
            <a:endParaRPr lang="en-US" dirty="0"/>
          </a:p>
        </p:txBody>
      </p:sp>
    </p:spTree>
    <p:extLst>
      <p:ext uri="{BB962C8B-B14F-4D97-AF65-F5344CB8AC3E}">
        <p14:creationId xmlns:p14="http://schemas.microsoft.com/office/powerpoint/2010/main" val="210202632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Queues</a:t>
            </a:r>
            <a:endParaRPr lang="en-US" dirty="0"/>
          </a:p>
        </p:txBody>
      </p:sp>
      <p:sp>
        <p:nvSpPr>
          <p:cNvPr id="3" name="Content Placeholder 2"/>
          <p:cNvSpPr>
            <a:spLocks noGrp="1"/>
          </p:cNvSpPr>
          <p:nvPr>
            <p:ph type="body" sz="quarter" idx="10"/>
          </p:nvPr>
        </p:nvSpPr>
        <p:spPr>
          <a:xfrm>
            <a:off x="381000" y="1348395"/>
            <a:ext cx="8382000" cy="4290405"/>
          </a:xfrm>
        </p:spPr>
        <p:txBody>
          <a:bodyPr/>
          <a:lstStyle/>
          <a:p>
            <a:r>
              <a:rPr lang="en-US" dirty="0" smtClean="0"/>
              <a:t>Queue are performance efficient, highly available and provide reliable message delivery</a:t>
            </a:r>
          </a:p>
          <a:p>
            <a:pPr lvl="1"/>
            <a:r>
              <a:rPr lang="en-US" dirty="0" smtClean="0"/>
              <a:t>Simple, asynchronous work dispatch</a:t>
            </a:r>
          </a:p>
          <a:p>
            <a:pPr lvl="1"/>
            <a:r>
              <a:rPr lang="en-US" dirty="0" smtClean="0"/>
              <a:t>Programming semantics ensure that a </a:t>
            </a:r>
            <a:br>
              <a:rPr lang="en-US" dirty="0" smtClean="0"/>
            </a:br>
            <a:r>
              <a:rPr lang="en-US" dirty="0" smtClean="0"/>
              <a:t>message can be processed at least once</a:t>
            </a:r>
          </a:p>
          <a:p>
            <a:endParaRPr lang="en-US" dirty="0" smtClean="0"/>
          </a:p>
          <a:p>
            <a:r>
              <a:rPr lang="en-US" dirty="0" smtClean="0"/>
              <a:t>Access is provided via REST</a:t>
            </a:r>
          </a:p>
          <a:p>
            <a:pPr lvl="0"/>
            <a:endParaRPr lang="en-US" dirty="0" smtClean="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27</a:t>
            </a:fld>
            <a:endParaRPr lang="en-US" dirty="0"/>
          </a:p>
        </p:txBody>
      </p:sp>
    </p:spTree>
    <p:extLst>
      <p:ext uri="{BB962C8B-B14F-4D97-AF65-F5344CB8AC3E}">
        <p14:creationId xmlns:p14="http://schemas.microsoft.com/office/powerpoint/2010/main" val="374802584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1107996"/>
          </a:xfrm>
        </p:spPr>
        <p:txBody>
          <a:bodyPr/>
          <a:lstStyle/>
          <a:p>
            <a:r>
              <a:rPr lang="en-US" dirty="0" smtClean="0"/>
              <a:t>Queue Storage Concepts</a:t>
            </a:r>
            <a:br>
              <a:rPr lang="en-US" dirty="0" smtClean="0"/>
            </a:br>
            <a:endParaRPr lang="en-US" dirty="0"/>
          </a:p>
        </p:txBody>
      </p:sp>
      <p:grpSp>
        <p:nvGrpSpPr>
          <p:cNvPr id="3" name="Group 4"/>
          <p:cNvGrpSpPr/>
          <p:nvPr/>
        </p:nvGrpSpPr>
        <p:grpSpPr>
          <a:xfrm>
            <a:off x="609600" y="1066800"/>
            <a:ext cx="6854825" cy="4876800"/>
            <a:chOff x="1681162" y="990600"/>
            <a:chExt cx="5781675" cy="4876800"/>
          </a:xfrm>
          <a:gradFill>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p:grpSpPr>
        <p:sp>
          <p:nvSpPr>
            <p:cNvPr id="6" name="Rounded Rectangle 5"/>
            <p:cNvSpPr/>
            <p:nvPr/>
          </p:nvSpPr>
          <p:spPr>
            <a:xfrm>
              <a:off x="5728335"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chemeClr val="tx1"/>
                  </a:solidFill>
                  <a:effectLst>
                    <a:outerShdw blurRad="38100" dist="38100" dir="2700000" algn="tl">
                      <a:srgbClr val="000000">
                        <a:alpha val="43137"/>
                      </a:srgbClr>
                    </a:outerShdw>
                  </a:effectLst>
                </a:rPr>
                <a:t>Messages</a:t>
              </a:r>
              <a:endParaRPr lang="en-US" sz="26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704748"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chemeClr val="tx1"/>
                  </a:solidFill>
                  <a:effectLst>
                    <a:outerShdw blurRad="50800" dist="38100" algn="l" rotWithShape="0">
                      <a:prstClr val="black">
                        <a:alpha val="40000"/>
                      </a:prstClr>
                    </a:outerShdw>
                  </a:effectLst>
                </a:rPr>
                <a:t>Queues</a:t>
              </a:r>
              <a:endParaRPr lang="en-US" sz="2600" b="1" dirty="0">
                <a:solidFill>
                  <a:schemeClr val="tx1"/>
                </a:solidFill>
                <a:effectLst>
                  <a:outerShdw blurRad="50800" dist="38100" algn="l" rotWithShape="0">
                    <a:prstClr val="black">
                      <a:alpha val="40000"/>
                    </a:prstClr>
                  </a:outerShdw>
                </a:effectLst>
              </a:endParaRPr>
            </a:p>
          </p:txBody>
        </p:sp>
        <p:sp>
          <p:nvSpPr>
            <p:cNvPr id="10" name="Rounded Rectangle 9"/>
            <p:cNvSpPr/>
            <p:nvPr/>
          </p:nvSpPr>
          <p:spPr>
            <a:xfrm>
              <a:off x="1681162"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2600" b="1" dirty="0" smtClean="0">
                  <a:solidFill>
                    <a:schemeClr val="tx1"/>
                  </a:solidFill>
                  <a:effectLst>
                    <a:outerShdw blurRad="50800" dist="38100" algn="l" rotWithShape="0">
                      <a:prstClr val="black">
                        <a:alpha val="40000"/>
                      </a:prstClr>
                    </a:outerShdw>
                  </a:effectLst>
                </a:rPr>
                <a:t>Accounts</a:t>
              </a:r>
              <a:endParaRPr lang="en-US" sz="2600" b="1" dirty="0">
                <a:solidFill>
                  <a:schemeClr val="tx1"/>
                </a:solidFill>
                <a:effectLst>
                  <a:outerShdw blurRad="50800" dist="38100" algn="l" rotWithShape="0">
                    <a:prstClr val="black">
                      <a:alpha val="40000"/>
                    </a:prstClr>
                  </a:outerShdw>
                </a:effectLst>
              </a:endParaRPr>
            </a:p>
          </p:txBody>
        </p:sp>
        <p:sp>
          <p:nvSpPr>
            <p:cNvPr id="14" name="Straight Connector 11"/>
            <p:cNvSpPr/>
            <p:nvPr/>
          </p:nvSpPr>
          <p:spPr>
            <a:xfrm rot="18289469">
              <a:off x="3053987" y="3154452"/>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5"/>
            <p:cNvSpPr/>
            <p:nvPr/>
          </p:nvSpPr>
          <p:spPr>
            <a:xfrm rot="19457599">
              <a:off x="5271363" y="247268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19"/>
            <p:cNvSpPr/>
            <p:nvPr/>
          </p:nvSpPr>
          <p:spPr>
            <a:xfrm rot="2142401">
              <a:off x="5271363" y="28691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3"/>
            <p:cNvSpPr/>
            <p:nvPr/>
          </p:nvSpPr>
          <p:spPr>
            <a:xfrm rot="3310531">
              <a:off x="3053987" y="3985568"/>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7"/>
            <p:cNvSpPr/>
            <p:nvPr/>
          </p:nvSpPr>
          <p:spPr>
            <a:xfrm rot="19457599">
              <a:off x="5271363" y="420623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28"/>
            <p:cNvSpPr/>
            <p:nvPr/>
          </p:nvSpPr>
          <p:spPr>
            <a:xfrm rot="19457599">
              <a:off x="5565992" y="4668520"/>
              <a:ext cx="35600" cy="35600"/>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Straight Connector 31"/>
            <p:cNvSpPr/>
            <p:nvPr/>
          </p:nvSpPr>
          <p:spPr>
            <a:xfrm rot="2142401">
              <a:off x="5271363" y="46217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38" name="Rounded Rectangle 37"/>
          <p:cNvSpPr/>
          <p:nvPr/>
        </p:nvSpPr>
        <p:spPr bwMode="auto">
          <a:xfrm>
            <a:off x="685800" y="32766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rPr>
              <a:t>sally</a:t>
            </a:r>
          </a:p>
        </p:txBody>
      </p:sp>
      <p:sp>
        <p:nvSpPr>
          <p:cNvPr id="43" name="Rounded Rectangle 42"/>
          <p:cNvSpPr/>
          <p:nvPr/>
        </p:nvSpPr>
        <p:spPr bwMode="auto">
          <a:xfrm>
            <a:off x="3124200" y="2362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gradFill>
                  <a:gsLst>
                    <a:gs pos="0">
                      <a:srgbClr val="FFFFFF"/>
                    </a:gs>
                    <a:gs pos="100000">
                      <a:srgbClr val="FFFFFF"/>
                    </a:gs>
                  </a:gsLst>
                  <a:lin ang="5400000" scaled="0"/>
                </a:gradFill>
              </a:rPr>
              <a:t>thumbnailjobs</a:t>
            </a:r>
            <a:endParaRPr lang="en-US" sz="2000" dirty="0" smtClean="0">
              <a:gradFill>
                <a:gsLst>
                  <a:gs pos="0">
                    <a:srgbClr val="FFFFFF"/>
                  </a:gs>
                  <a:gs pos="100000">
                    <a:srgbClr val="FFFFFF"/>
                  </a:gs>
                </a:gsLst>
                <a:lin ang="5400000" scaled="0"/>
              </a:gradFill>
            </a:endParaRPr>
          </a:p>
        </p:txBody>
      </p:sp>
      <p:sp>
        <p:nvSpPr>
          <p:cNvPr id="44" name="Rounded Rectangle 43"/>
          <p:cNvSpPr/>
          <p:nvPr/>
        </p:nvSpPr>
        <p:spPr bwMode="auto">
          <a:xfrm>
            <a:off x="3124200" y="41148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gradFill>
                  <a:gsLst>
                    <a:gs pos="0">
                      <a:srgbClr val="FFFFFF"/>
                    </a:gs>
                    <a:gs pos="100000">
                      <a:srgbClr val="FFFFFF"/>
                    </a:gs>
                  </a:gsLst>
                  <a:lin ang="5400000" scaled="0"/>
                </a:gradFill>
              </a:rPr>
              <a:t>traverselinks</a:t>
            </a:r>
            <a:endParaRPr lang="en-US" sz="2000" dirty="0" smtClean="0">
              <a:gradFill>
                <a:gsLst>
                  <a:gs pos="0">
                    <a:srgbClr val="FFFFFF"/>
                  </a:gs>
                  <a:gs pos="100000">
                    <a:srgbClr val="FFFFFF"/>
                  </a:gs>
                </a:gsLst>
                <a:lin ang="5400000" scaled="0"/>
              </a:gradFill>
            </a:endParaRPr>
          </a:p>
        </p:txBody>
      </p:sp>
      <p:sp>
        <p:nvSpPr>
          <p:cNvPr id="46" name="Rounded Rectangle 45"/>
          <p:cNvSpPr/>
          <p:nvPr/>
        </p:nvSpPr>
        <p:spPr bwMode="auto">
          <a:xfrm>
            <a:off x="5486400" y="1905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128 x 128 http://...</a:t>
            </a:r>
          </a:p>
        </p:txBody>
      </p:sp>
      <p:sp>
        <p:nvSpPr>
          <p:cNvPr id="50" name="Rounded Rectangle 49"/>
          <p:cNvSpPr/>
          <p:nvPr/>
        </p:nvSpPr>
        <p:spPr bwMode="auto">
          <a:xfrm>
            <a:off x="5486400" y="2743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256 </a:t>
            </a:r>
            <a:r>
              <a:rPr lang="en-US" sz="2000" dirty="0">
                <a:gradFill>
                  <a:gsLst>
                    <a:gs pos="0">
                      <a:srgbClr val="FFFFFF"/>
                    </a:gs>
                    <a:gs pos="100000">
                      <a:srgbClr val="FFFFFF"/>
                    </a:gs>
                  </a:gsLst>
                  <a:lin ang="5400000" scaled="0"/>
                </a:gradFill>
              </a:rPr>
              <a:t>x </a:t>
            </a:r>
            <a:r>
              <a:rPr lang="en-US" sz="2000" dirty="0" smtClean="0">
                <a:gradFill>
                  <a:gsLst>
                    <a:gs pos="0">
                      <a:srgbClr val="FFFFFF"/>
                    </a:gs>
                    <a:gs pos="100000">
                      <a:srgbClr val="FFFFFF"/>
                    </a:gs>
                  </a:gsLst>
                  <a:lin ang="5400000" scaled="0"/>
                </a:gradFill>
              </a:rPr>
              <a:t>256 http://...</a:t>
            </a:r>
            <a:endParaRPr lang="en-US" sz="2000" dirty="0">
              <a:gradFill>
                <a:gsLst>
                  <a:gs pos="0">
                    <a:srgbClr val="FFFFFF"/>
                  </a:gs>
                  <a:gs pos="100000">
                    <a:srgbClr val="FFFFFF"/>
                  </a:gs>
                </a:gsLst>
                <a:lin ang="5400000" scaled="0"/>
              </a:gradFill>
            </a:endParaRPr>
          </a:p>
        </p:txBody>
      </p:sp>
      <p:sp>
        <p:nvSpPr>
          <p:cNvPr id="51" name="Rounded Rectangle 50"/>
          <p:cNvSpPr/>
          <p:nvPr/>
        </p:nvSpPr>
        <p:spPr bwMode="auto">
          <a:xfrm>
            <a:off x="5486400" y="3810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http://...</a:t>
            </a:r>
          </a:p>
        </p:txBody>
      </p:sp>
      <p:sp>
        <p:nvSpPr>
          <p:cNvPr id="53" name="Rounded Rectangle 52"/>
          <p:cNvSpPr/>
          <p:nvPr/>
        </p:nvSpPr>
        <p:spPr bwMode="auto">
          <a:xfrm>
            <a:off x="5486400" y="4648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http://...</a:t>
            </a:r>
          </a:p>
        </p:txBody>
      </p:sp>
      <p:sp>
        <p:nvSpPr>
          <p:cNvPr id="21"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28</a:t>
            </a:fld>
            <a:endParaRPr lang="en-US" dirty="0"/>
          </a:p>
        </p:txBody>
      </p:sp>
    </p:spTree>
    <p:extLst>
      <p:ext uri="{BB962C8B-B14F-4D97-AF65-F5344CB8AC3E}">
        <p14:creationId xmlns:p14="http://schemas.microsoft.com/office/powerpoint/2010/main" val="227338692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Account, Queues and Messages</a:t>
            </a:r>
            <a:endParaRPr lang="en-US" dirty="0"/>
          </a:p>
        </p:txBody>
      </p:sp>
      <p:sp>
        <p:nvSpPr>
          <p:cNvPr id="3" name="Content Placeholder 2"/>
          <p:cNvSpPr>
            <a:spLocks noGrp="1"/>
          </p:cNvSpPr>
          <p:nvPr>
            <p:ph type="body" sz="quarter" idx="10"/>
          </p:nvPr>
        </p:nvSpPr>
        <p:spPr>
          <a:xfrm>
            <a:off x="381000" y="1295400"/>
            <a:ext cx="8382000" cy="4782848"/>
          </a:xfrm>
        </p:spPr>
        <p:txBody>
          <a:bodyPr/>
          <a:lstStyle/>
          <a:p>
            <a:r>
              <a:rPr lang="en-US" sz="2800" dirty="0" smtClean="0"/>
              <a:t>An account can create many queues</a:t>
            </a:r>
          </a:p>
          <a:p>
            <a:pPr lvl="1"/>
            <a:r>
              <a:rPr lang="en-US" sz="2400" dirty="0" smtClean="0"/>
              <a:t>Queue Name is scoped by the account</a:t>
            </a:r>
          </a:p>
          <a:p>
            <a:endParaRPr lang="en-US" sz="2000" dirty="0" smtClean="0"/>
          </a:p>
          <a:p>
            <a:r>
              <a:rPr lang="en-US" sz="2800" dirty="0" smtClean="0"/>
              <a:t>A Queue contains messages</a:t>
            </a:r>
          </a:p>
          <a:p>
            <a:pPr lvl="1"/>
            <a:r>
              <a:rPr lang="en-US" sz="2400" dirty="0" smtClean="0"/>
              <a:t>No limit on number of messages stored in a queue</a:t>
            </a:r>
          </a:p>
          <a:p>
            <a:pPr lvl="1"/>
            <a:r>
              <a:rPr lang="en-US" sz="2400" dirty="0" smtClean="0"/>
              <a:t>Set a limit for message expiration</a:t>
            </a:r>
          </a:p>
          <a:p>
            <a:endParaRPr lang="en-US" sz="2000" dirty="0" smtClean="0"/>
          </a:p>
          <a:p>
            <a:r>
              <a:rPr lang="en-US" sz="2800" dirty="0" smtClean="0"/>
              <a:t>Messages</a:t>
            </a:r>
          </a:p>
          <a:p>
            <a:pPr lvl="1"/>
            <a:r>
              <a:rPr lang="en-US" sz="2400" dirty="0" smtClean="0"/>
              <a:t>Message size  &lt;= 8 KB</a:t>
            </a:r>
          </a:p>
          <a:p>
            <a:pPr lvl="1"/>
            <a:r>
              <a:rPr lang="en-US" sz="2400" dirty="0" smtClean="0"/>
              <a:t>To store larger data, store data in blob/entity storage, and the blob/entity name in the message</a:t>
            </a:r>
          </a:p>
          <a:p>
            <a:pPr lvl="1"/>
            <a:r>
              <a:rPr lang="en-US" sz="2400" dirty="0" smtClean="0">
                <a:solidFill>
                  <a:srgbClr val="FFFF00"/>
                </a:solidFill>
              </a:rPr>
              <a:t>Message now has </a:t>
            </a:r>
            <a:r>
              <a:rPr lang="en-US" sz="2400" dirty="0" err="1" smtClean="0">
                <a:solidFill>
                  <a:srgbClr val="FFFF00"/>
                </a:solidFill>
              </a:rPr>
              <a:t>dequeue</a:t>
            </a:r>
            <a:r>
              <a:rPr lang="en-US" sz="2400" dirty="0" smtClean="0">
                <a:solidFill>
                  <a:srgbClr val="FFFF00"/>
                </a:solidFill>
              </a:rPr>
              <a:t> count</a:t>
            </a:r>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29</a:t>
            </a:fld>
            <a:endParaRPr lang="en-US" dirty="0"/>
          </a:p>
        </p:txBody>
      </p:sp>
    </p:spTree>
    <p:extLst>
      <p:ext uri="{BB962C8B-B14F-4D97-AF65-F5344CB8AC3E}">
        <p14:creationId xmlns:p14="http://schemas.microsoft.com/office/powerpoint/2010/main" val="39477144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Riskmetrics"/>
          <p:cNvPicPr>
            <a:picLocks noChangeAspect="1" noChangeArrowheads="1"/>
          </p:cNvPicPr>
          <p:nvPr/>
        </p:nvPicPr>
        <p:blipFill>
          <a:blip r:embed="rId2" cstate="print"/>
          <a:srcRect/>
          <a:stretch>
            <a:fillRect/>
          </a:stretch>
        </p:blipFill>
        <p:spPr bwMode="auto">
          <a:xfrm>
            <a:off x="2714612" y="2643182"/>
            <a:ext cx="1935480" cy="762000"/>
          </a:xfrm>
          <a:prstGeom prst="rect">
            <a:avLst/>
          </a:prstGeom>
          <a:noFill/>
        </p:spPr>
      </p:pic>
      <p:sp>
        <p:nvSpPr>
          <p:cNvPr id="2" name="Title 1"/>
          <p:cNvSpPr>
            <a:spLocks noGrp="1"/>
          </p:cNvSpPr>
          <p:nvPr>
            <p:ph type="title"/>
          </p:nvPr>
        </p:nvSpPr>
        <p:spPr>
          <a:xfrm>
            <a:off x="457200" y="274638"/>
            <a:ext cx="8229600" cy="654032"/>
          </a:xfrm>
        </p:spPr>
        <p:txBody>
          <a:bodyPr>
            <a:normAutofit fontScale="90000"/>
          </a:bodyPr>
          <a:lstStyle/>
          <a:p>
            <a:r>
              <a:rPr lang="en-US" dirty="0" smtClean="0">
                <a:solidFill>
                  <a:schemeClr val="bg1"/>
                </a:solidFill>
              </a:rPr>
              <a:t>Customers Live on Windows Azure Platform</a:t>
            </a:r>
            <a:endParaRPr lang="en-US" dirty="0">
              <a:solidFill>
                <a:schemeClr val="bg1"/>
              </a:solidFill>
            </a:endParaRPr>
          </a:p>
        </p:txBody>
      </p:sp>
      <p:pic>
        <p:nvPicPr>
          <p:cNvPr id="4" name="Picture 3" descr="3M Informatics"/>
          <p:cNvPicPr>
            <a:picLocks noChangeAspect="1" noChangeArrowheads="1"/>
          </p:cNvPicPr>
          <p:nvPr/>
        </p:nvPicPr>
        <p:blipFill>
          <a:blip r:embed="rId3" cstate="print"/>
          <a:srcRect/>
          <a:stretch>
            <a:fillRect/>
          </a:stretch>
        </p:blipFill>
        <p:spPr bwMode="auto">
          <a:xfrm>
            <a:off x="714348" y="1142984"/>
            <a:ext cx="769620" cy="411480"/>
          </a:xfrm>
          <a:prstGeom prst="rect">
            <a:avLst/>
          </a:prstGeom>
          <a:noFill/>
        </p:spPr>
      </p:pic>
      <p:pic>
        <p:nvPicPr>
          <p:cNvPr id="5" name="Picture 4" descr="Associated Press"/>
          <p:cNvPicPr>
            <a:picLocks noChangeAspect="1" noChangeArrowheads="1"/>
          </p:cNvPicPr>
          <p:nvPr/>
        </p:nvPicPr>
        <p:blipFill>
          <a:blip r:embed="rId4" cstate="print"/>
          <a:srcRect/>
          <a:stretch>
            <a:fillRect/>
          </a:stretch>
        </p:blipFill>
        <p:spPr bwMode="auto">
          <a:xfrm>
            <a:off x="2214546" y="1000108"/>
            <a:ext cx="1935480" cy="762000"/>
          </a:xfrm>
          <a:prstGeom prst="rect">
            <a:avLst/>
          </a:prstGeom>
          <a:noFill/>
        </p:spPr>
      </p:pic>
      <p:pic>
        <p:nvPicPr>
          <p:cNvPr id="6" name="Picture 5" descr="CCH"/>
          <p:cNvPicPr>
            <a:picLocks noChangeAspect="1" noChangeArrowheads="1"/>
          </p:cNvPicPr>
          <p:nvPr/>
        </p:nvPicPr>
        <p:blipFill>
          <a:blip r:embed="rId5" cstate="print"/>
          <a:srcRect/>
          <a:stretch>
            <a:fillRect/>
          </a:stretch>
        </p:blipFill>
        <p:spPr bwMode="auto">
          <a:xfrm>
            <a:off x="4572000" y="1071546"/>
            <a:ext cx="1790700" cy="525780"/>
          </a:xfrm>
          <a:prstGeom prst="rect">
            <a:avLst/>
          </a:prstGeom>
          <a:noFill/>
        </p:spPr>
      </p:pic>
      <p:pic>
        <p:nvPicPr>
          <p:cNvPr id="7" name="Picture 6" descr="Kelley Blue Book"/>
          <p:cNvPicPr>
            <a:picLocks noChangeAspect="1" noChangeArrowheads="1"/>
          </p:cNvPicPr>
          <p:nvPr/>
        </p:nvPicPr>
        <p:blipFill>
          <a:blip r:embed="rId6" cstate="print"/>
          <a:srcRect/>
          <a:stretch>
            <a:fillRect/>
          </a:stretch>
        </p:blipFill>
        <p:spPr bwMode="auto">
          <a:xfrm>
            <a:off x="6786578" y="2786058"/>
            <a:ext cx="1828800" cy="647700"/>
          </a:xfrm>
          <a:prstGeom prst="rect">
            <a:avLst/>
          </a:prstGeom>
          <a:noFill/>
        </p:spPr>
      </p:pic>
      <p:pic>
        <p:nvPicPr>
          <p:cNvPr id="8" name="Picture 7" descr="Microsoft"/>
          <p:cNvPicPr>
            <a:picLocks noChangeAspect="1" noChangeArrowheads="1"/>
          </p:cNvPicPr>
          <p:nvPr/>
        </p:nvPicPr>
        <p:blipFill>
          <a:blip r:embed="rId7" cstate="print"/>
          <a:srcRect/>
          <a:stretch>
            <a:fillRect/>
          </a:stretch>
        </p:blipFill>
        <p:spPr bwMode="auto">
          <a:xfrm>
            <a:off x="6929454" y="1214422"/>
            <a:ext cx="1813560" cy="297180"/>
          </a:xfrm>
          <a:prstGeom prst="rect">
            <a:avLst/>
          </a:prstGeom>
          <a:noFill/>
        </p:spPr>
      </p:pic>
      <p:pic>
        <p:nvPicPr>
          <p:cNvPr id="9" name="Picture 8" descr="OriginDigital"/>
          <p:cNvPicPr>
            <a:picLocks noChangeAspect="1" noChangeArrowheads="1"/>
          </p:cNvPicPr>
          <p:nvPr/>
        </p:nvPicPr>
        <p:blipFill>
          <a:blip r:embed="rId8" cstate="print"/>
          <a:srcRect/>
          <a:stretch>
            <a:fillRect/>
          </a:stretch>
        </p:blipFill>
        <p:spPr bwMode="auto">
          <a:xfrm>
            <a:off x="4286248" y="2714620"/>
            <a:ext cx="1935480" cy="762000"/>
          </a:xfrm>
          <a:prstGeom prst="rect">
            <a:avLst/>
          </a:prstGeom>
          <a:noFill/>
        </p:spPr>
      </p:pic>
      <p:pic>
        <p:nvPicPr>
          <p:cNvPr id="11" name="Picture 10" descr="Siemens"/>
          <p:cNvPicPr>
            <a:picLocks noChangeAspect="1" noChangeArrowheads="1"/>
          </p:cNvPicPr>
          <p:nvPr/>
        </p:nvPicPr>
        <p:blipFill>
          <a:blip r:embed="rId9" cstate="print"/>
          <a:srcRect/>
          <a:stretch>
            <a:fillRect/>
          </a:stretch>
        </p:blipFill>
        <p:spPr bwMode="auto">
          <a:xfrm>
            <a:off x="428596" y="4143380"/>
            <a:ext cx="1935480" cy="762000"/>
          </a:xfrm>
          <a:prstGeom prst="rect">
            <a:avLst/>
          </a:prstGeom>
          <a:noFill/>
        </p:spPr>
      </p:pic>
      <p:pic>
        <p:nvPicPr>
          <p:cNvPr id="12" name="Picture 11" descr="SugarCRM"/>
          <p:cNvPicPr>
            <a:picLocks noChangeAspect="1" noChangeArrowheads="1"/>
          </p:cNvPicPr>
          <p:nvPr/>
        </p:nvPicPr>
        <p:blipFill>
          <a:blip r:embed="rId10" cstate="print"/>
          <a:srcRect/>
          <a:stretch>
            <a:fillRect/>
          </a:stretch>
        </p:blipFill>
        <p:spPr bwMode="auto">
          <a:xfrm>
            <a:off x="2786050" y="3714752"/>
            <a:ext cx="1935480" cy="762000"/>
          </a:xfrm>
          <a:prstGeom prst="rect">
            <a:avLst/>
          </a:prstGeom>
          <a:noFill/>
        </p:spPr>
      </p:pic>
      <p:pic>
        <p:nvPicPr>
          <p:cNvPr id="13" name="Picture 12" descr="Verisign"/>
          <p:cNvPicPr>
            <a:picLocks noChangeAspect="1" noChangeArrowheads="1"/>
          </p:cNvPicPr>
          <p:nvPr/>
        </p:nvPicPr>
        <p:blipFill>
          <a:blip r:embed="rId11" cstate="print"/>
          <a:srcRect/>
          <a:stretch>
            <a:fillRect/>
          </a:stretch>
        </p:blipFill>
        <p:spPr bwMode="auto">
          <a:xfrm>
            <a:off x="4286248" y="3714752"/>
            <a:ext cx="1935480" cy="1047752"/>
          </a:xfrm>
          <a:prstGeom prst="rect">
            <a:avLst/>
          </a:prstGeom>
          <a:noFill/>
        </p:spPr>
      </p:pic>
      <p:pic>
        <p:nvPicPr>
          <p:cNvPr id="14" name="Picture 13" descr="TradeSlot/ Adslot"/>
          <p:cNvPicPr>
            <a:picLocks noChangeAspect="1" noChangeArrowheads="1"/>
          </p:cNvPicPr>
          <p:nvPr/>
        </p:nvPicPr>
        <p:blipFill>
          <a:blip r:embed="rId12" cstate="print"/>
          <a:srcRect/>
          <a:stretch>
            <a:fillRect/>
          </a:stretch>
        </p:blipFill>
        <p:spPr bwMode="auto">
          <a:xfrm>
            <a:off x="7000892" y="3929066"/>
            <a:ext cx="1935480" cy="762000"/>
          </a:xfrm>
          <a:prstGeom prst="rect">
            <a:avLst/>
          </a:prstGeom>
          <a:noFill/>
        </p:spPr>
      </p:pic>
      <p:pic>
        <p:nvPicPr>
          <p:cNvPr id="15" name="Picture 14" descr="TradeFacilitate"/>
          <p:cNvPicPr>
            <a:picLocks noChangeAspect="1" noChangeArrowheads="1"/>
          </p:cNvPicPr>
          <p:nvPr/>
        </p:nvPicPr>
        <p:blipFill>
          <a:blip r:embed="rId13" cstate="print"/>
          <a:srcRect/>
          <a:stretch>
            <a:fillRect/>
          </a:stretch>
        </p:blipFill>
        <p:spPr bwMode="auto">
          <a:xfrm>
            <a:off x="571472" y="5143512"/>
            <a:ext cx="1935480" cy="762000"/>
          </a:xfrm>
          <a:prstGeom prst="rect">
            <a:avLst/>
          </a:prstGeom>
          <a:noFill/>
        </p:spPr>
      </p:pic>
      <p:pic>
        <p:nvPicPr>
          <p:cNvPr id="16" name="Picture 15" descr="TicketDirect"/>
          <p:cNvPicPr>
            <a:picLocks noChangeAspect="1" noChangeArrowheads="1"/>
          </p:cNvPicPr>
          <p:nvPr/>
        </p:nvPicPr>
        <p:blipFill>
          <a:blip r:embed="rId14" cstate="print"/>
          <a:srcRect/>
          <a:stretch>
            <a:fillRect/>
          </a:stretch>
        </p:blipFill>
        <p:spPr bwMode="auto">
          <a:xfrm>
            <a:off x="0" y="1785926"/>
            <a:ext cx="1935480" cy="762000"/>
          </a:xfrm>
          <a:prstGeom prst="rect">
            <a:avLst/>
          </a:prstGeom>
          <a:noFill/>
        </p:spPr>
      </p:pic>
      <p:pic>
        <p:nvPicPr>
          <p:cNvPr id="17" name="Picture 16" descr="The Information Store (iStore)"/>
          <p:cNvPicPr>
            <a:picLocks noChangeAspect="1" noChangeArrowheads="1"/>
          </p:cNvPicPr>
          <p:nvPr/>
        </p:nvPicPr>
        <p:blipFill>
          <a:blip r:embed="rId15" cstate="print"/>
          <a:srcRect/>
          <a:stretch>
            <a:fillRect/>
          </a:stretch>
        </p:blipFill>
        <p:spPr bwMode="auto">
          <a:xfrm>
            <a:off x="6143636" y="4000504"/>
            <a:ext cx="785818" cy="716280"/>
          </a:xfrm>
          <a:prstGeom prst="rect">
            <a:avLst/>
          </a:prstGeom>
          <a:noFill/>
        </p:spPr>
      </p:pic>
      <p:pic>
        <p:nvPicPr>
          <p:cNvPr id="18" name="Picture 17" descr="Sopima"/>
          <p:cNvPicPr>
            <a:picLocks noChangeAspect="1" noChangeArrowheads="1"/>
          </p:cNvPicPr>
          <p:nvPr/>
        </p:nvPicPr>
        <p:blipFill>
          <a:blip r:embed="rId16" cstate="print"/>
          <a:srcRect/>
          <a:stretch>
            <a:fillRect/>
          </a:stretch>
        </p:blipFill>
        <p:spPr bwMode="auto">
          <a:xfrm>
            <a:off x="7500958" y="4857760"/>
            <a:ext cx="1333500" cy="388620"/>
          </a:xfrm>
          <a:prstGeom prst="rect">
            <a:avLst/>
          </a:prstGeom>
          <a:noFill/>
        </p:spPr>
      </p:pic>
      <p:pic>
        <p:nvPicPr>
          <p:cNvPr id="19" name="Picture 18" descr="Sitemasher"/>
          <p:cNvPicPr>
            <a:picLocks noChangeAspect="1" noChangeArrowheads="1"/>
          </p:cNvPicPr>
          <p:nvPr/>
        </p:nvPicPr>
        <p:blipFill>
          <a:blip r:embed="rId17" cstate="print"/>
          <a:srcRect/>
          <a:stretch>
            <a:fillRect/>
          </a:stretch>
        </p:blipFill>
        <p:spPr bwMode="auto">
          <a:xfrm>
            <a:off x="7500958" y="5572140"/>
            <a:ext cx="1333500" cy="441960"/>
          </a:xfrm>
          <a:prstGeom prst="rect">
            <a:avLst/>
          </a:prstGeom>
          <a:noFill/>
        </p:spPr>
      </p:pic>
      <p:pic>
        <p:nvPicPr>
          <p:cNvPr id="20" name="Picture 19" descr="Sir Speedy"/>
          <p:cNvPicPr>
            <a:picLocks noChangeAspect="1" noChangeArrowheads="1"/>
          </p:cNvPicPr>
          <p:nvPr/>
        </p:nvPicPr>
        <p:blipFill>
          <a:blip r:embed="rId18" cstate="print"/>
          <a:srcRect/>
          <a:stretch>
            <a:fillRect/>
          </a:stretch>
        </p:blipFill>
        <p:spPr bwMode="auto">
          <a:xfrm>
            <a:off x="2928926" y="5072074"/>
            <a:ext cx="1432560" cy="525780"/>
          </a:xfrm>
          <a:prstGeom prst="rect">
            <a:avLst/>
          </a:prstGeom>
          <a:noFill/>
        </p:spPr>
      </p:pic>
      <p:pic>
        <p:nvPicPr>
          <p:cNvPr id="21" name="Picture 20" descr="Persistent Systems"/>
          <p:cNvPicPr>
            <a:picLocks noChangeAspect="1" noChangeArrowheads="1"/>
          </p:cNvPicPr>
          <p:nvPr/>
        </p:nvPicPr>
        <p:blipFill>
          <a:blip r:embed="rId19" cstate="print"/>
          <a:srcRect/>
          <a:stretch>
            <a:fillRect/>
          </a:stretch>
        </p:blipFill>
        <p:spPr bwMode="auto">
          <a:xfrm>
            <a:off x="4929190" y="5000636"/>
            <a:ext cx="685800" cy="693420"/>
          </a:xfrm>
          <a:prstGeom prst="rect">
            <a:avLst/>
          </a:prstGeom>
          <a:noFill/>
        </p:spPr>
      </p:pic>
      <p:pic>
        <p:nvPicPr>
          <p:cNvPr id="22" name="Picture 21" descr="OCC Match"/>
          <p:cNvPicPr>
            <a:picLocks noChangeAspect="1" noChangeArrowheads="1"/>
          </p:cNvPicPr>
          <p:nvPr/>
        </p:nvPicPr>
        <p:blipFill>
          <a:blip r:embed="rId20" cstate="print"/>
          <a:srcRect/>
          <a:stretch>
            <a:fillRect/>
          </a:stretch>
        </p:blipFill>
        <p:spPr bwMode="auto">
          <a:xfrm>
            <a:off x="6072198" y="5000636"/>
            <a:ext cx="1127760" cy="632460"/>
          </a:xfrm>
          <a:prstGeom prst="rect">
            <a:avLst/>
          </a:prstGeom>
          <a:noFill/>
        </p:spPr>
      </p:pic>
      <p:pic>
        <p:nvPicPr>
          <p:cNvPr id="23" name="Picture 22" descr="Lokad"/>
          <p:cNvPicPr>
            <a:picLocks noChangeAspect="1" noChangeArrowheads="1"/>
          </p:cNvPicPr>
          <p:nvPr/>
        </p:nvPicPr>
        <p:blipFill>
          <a:blip r:embed="rId21" cstate="print"/>
          <a:srcRect/>
          <a:stretch>
            <a:fillRect/>
          </a:stretch>
        </p:blipFill>
        <p:spPr bwMode="auto">
          <a:xfrm>
            <a:off x="7143768" y="6072206"/>
            <a:ext cx="1699260" cy="556260"/>
          </a:xfrm>
          <a:prstGeom prst="rect">
            <a:avLst/>
          </a:prstGeom>
          <a:noFill/>
        </p:spPr>
      </p:pic>
      <p:pic>
        <p:nvPicPr>
          <p:cNvPr id="24" name="Picture 23" descr="Invensys (SmartGrid)"/>
          <p:cNvPicPr>
            <a:picLocks noChangeAspect="1" noChangeArrowheads="1"/>
          </p:cNvPicPr>
          <p:nvPr/>
        </p:nvPicPr>
        <p:blipFill>
          <a:blip r:embed="rId22" cstate="print"/>
          <a:srcRect/>
          <a:stretch>
            <a:fillRect/>
          </a:stretch>
        </p:blipFill>
        <p:spPr bwMode="auto">
          <a:xfrm>
            <a:off x="4929190" y="6000768"/>
            <a:ext cx="1851660" cy="563880"/>
          </a:xfrm>
          <a:prstGeom prst="rect">
            <a:avLst/>
          </a:prstGeom>
          <a:noFill/>
        </p:spPr>
      </p:pic>
      <p:pic>
        <p:nvPicPr>
          <p:cNvPr id="25" name="Picture 24" descr="GXS/ Mind Tree"/>
          <p:cNvPicPr>
            <a:picLocks noChangeAspect="1" noChangeArrowheads="1"/>
          </p:cNvPicPr>
          <p:nvPr/>
        </p:nvPicPr>
        <p:blipFill>
          <a:blip r:embed="rId23" cstate="print"/>
          <a:srcRect/>
          <a:stretch>
            <a:fillRect/>
          </a:stretch>
        </p:blipFill>
        <p:spPr bwMode="auto">
          <a:xfrm>
            <a:off x="3071802" y="5857892"/>
            <a:ext cx="1935480" cy="762000"/>
          </a:xfrm>
          <a:prstGeom prst="rect">
            <a:avLst/>
          </a:prstGeom>
          <a:noFill/>
        </p:spPr>
      </p:pic>
      <p:pic>
        <p:nvPicPr>
          <p:cNvPr id="26" name="Picture 25" descr="GoGrid"/>
          <p:cNvPicPr>
            <a:picLocks noChangeAspect="1" noChangeArrowheads="1"/>
          </p:cNvPicPr>
          <p:nvPr/>
        </p:nvPicPr>
        <p:blipFill>
          <a:blip r:embed="rId24" cstate="print"/>
          <a:srcRect/>
          <a:stretch>
            <a:fillRect/>
          </a:stretch>
        </p:blipFill>
        <p:spPr bwMode="auto">
          <a:xfrm>
            <a:off x="1357290" y="6000768"/>
            <a:ext cx="1851660" cy="563880"/>
          </a:xfrm>
          <a:prstGeom prst="rect">
            <a:avLst/>
          </a:prstGeom>
          <a:noFill/>
        </p:spPr>
      </p:pic>
      <p:pic>
        <p:nvPicPr>
          <p:cNvPr id="27" name="Picture 26" descr="Glympse.com"/>
          <p:cNvPicPr>
            <a:picLocks noChangeAspect="1" noChangeArrowheads="1"/>
          </p:cNvPicPr>
          <p:nvPr/>
        </p:nvPicPr>
        <p:blipFill>
          <a:blip r:embed="rId25" cstate="print"/>
          <a:srcRect/>
          <a:stretch>
            <a:fillRect/>
          </a:stretch>
        </p:blipFill>
        <p:spPr bwMode="auto">
          <a:xfrm>
            <a:off x="6858016" y="1785926"/>
            <a:ext cx="1935480" cy="762000"/>
          </a:xfrm>
          <a:prstGeom prst="rect">
            <a:avLst/>
          </a:prstGeom>
          <a:noFill/>
        </p:spPr>
      </p:pic>
      <p:pic>
        <p:nvPicPr>
          <p:cNvPr id="28" name="Picture 27" descr="European Environment Agency (EEA)"/>
          <p:cNvPicPr>
            <a:picLocks noChangeAspect="1" noChangeArrowheads="1"/>
          </p:cNvPicPr>
          <p:nvPr/>
        </p:nvPicPr>
        <p:blipFill>
          <a:blip r:embed="rId26" cstate="print"/>
          <a:srcRect/>
          <a:stretch>
            <a:fillRect/>
          </a:stretch>
        </p:blipFill>
        <p:spPr bwMode="auto">
          <a:xfrm>
            <a:off x="4714876" y="1857364"/>
            <a:ext cx="2099763" cy="571504"/>
          </a:xfrm>
          <a:prstGeom prst="rect">
            <a:avLst/>
          </a:prstGeom>
          <a:noFill/>
        </p:spPr>
      </p:pic>
      <p:pic>
        <p:nvPicPr>
          <p:cNvPr id="29" name="Picture 28" descr="Cast Iron"/>
          <p:cNvPicPr>
            <a:picLocks noChangeAspect="1" noChangeArrowheads="1"/>
          </p:cNvPicPr>
          <p:nvPr/>
        </p:nvPicPr>
        <p:blipFill>
          <a:blip r:embed="rId27" cstate="print"/>
          <a:srcRect/>
          <a:stretch>
            <a:fillRect/>
          </a:stretch>
        </p:blipFill>
        <p:spPr bwMode="auto">
          <a:xfrm>
            <a:off x="3500430" y="1714488"/>
            <a:ext cx="1127760" cy="632460"/>
          </a:xfrm>
          <a:prstGeom prst="rect">
            <a:avLst/>
          </a:prstGeom>
          <a:noFill/>
        </p:spPr>
      </p:pic>
      <p:pic>
        <p:nvPicPr>
          <p:cNvPr id="30" name="Picture 29" descr="Active Web Solutions"/>
          <p:cNvPicPr>
            <a:picLocks noChangeAspect="1" noChangeArrowheads="1"/>
          </p:cNvPicPr>
          <p:nvPr/>
        </p:nvPicPr>
        <p:blipFill>
          <a:blip r:embed="rId28" cstate="print"/>
          <a:srcRect/>
          <a:stretch>
            <a:fillRect/>
          </a:stretch>
        </p:blipFill>
        <p:spPr bwMode="auto">
          <a:xfrm>
            <a:off x="1785918" y="1785926"/>
            <a:ext cx="1851660" cy="563880"/>
          </a:xfrm>
          <a:prstGeom prst="rect">
            <a:avLst/>
          </a:prstGeom>
          <a:noFill/>
        </p:spPr>
      </p:pic>
      <p:pic>
        <p:nvPicPr>
          <p:cNvPr id="31" name="Picture 30" descr="Archetype"/>
          <p:cNvPicPr>
            <a:picLocks noChangeAspect="1" noChangeArrowheads="1"/>
          </p:cNvPicPr>
          <p:nvPr/>
        </p:nvPicPr>
        <p:blipFill>
          <a:blip r:embed="rId29" cstate="print"/>
          <a:srcRect/>
          <a:stretch>
            <a:fillRect/>
          </a:stretch>
        </p:blipFill>
        <p:spPr bwMode="auto">
          <a:xfrm>
            <a:off x="214282" y="6000768"/>
            <a:ext cx="1028700" cy="541020"/>
          </a:xfrm>
          <a:prstGeom prst="rect">
            <a:avLst/>
          </a:prstGeom>
          <a:noFill/>
        </p:spPr>
      </p:pic>
      <p:pic>
        <p:nvPicPr>
          <p:cNvPr id="32" name="Picture 31" descr="Acumatica"/>
          <p:cNvPicPr>
            <a:picLocks noChangeAspect="1" noChangeArrowheads="1"/>
          </p:cNvPicPr>
          <p:nvPr/>
        </p:nvPicPr>
        <p:blipFill>
          <a:blip r:embed="rId30" cstate="print"/>
          <a:srcRect/>
          <a:stretch>
            <a:fillRect/>
          </a:stretch>
        </p:blipFill>
        <p:spPr bwMode="auto">
          <a:xfrm>
            <a:off x="500034" y="3500438"/>
            <a:ext cx="1851660" cy="563880"/>
          </a:xfrm>
          <a:prstGeom prst="rect">
            <a:avLst/>
          </a:prstGeom>
          <a:noFill/>
        </p:spPr>
      </p:pic>
      <p:pic>
        <p:nvPicPr>
          <p:cNvPr id="33" name="Picture 32" descr="Advanced Telemetry/ Gizmox"/>
          <p:cNvPicPr>
            <a:picLocks noChangeAspect="1" noChangeArrowheads="1"/>
          </p:cNvPicPr>
          <p:nvPr/>
        </p:nvPicPr>
        <p:blipFill>
          <a:blip r:embed="rId31" cstate="print"/>
          <a:srcRect/>
          <a:stretch>
            <a:fillRect/>
          </a:stretch>
        </p:blipFill>
        <p:spPr bwMode="auto">
          <a:xfrm>
            <a:off x="857224" y="2643182"/>
            <a:ext cx="1935480" cy="762000"/>
          </a:xfrm>
          <a:prstGeom prst="rect">
            <a:avLst/>
          </a:prstGeom>
          <a:noFill/>
        </p:spPr>
      </p:pic>
      <p:sp>
        <p:nvSpPr>
          <p:cNvPr id="34" name="Rectangle 33"/>
          <p:cNvSpPr/>
          <p:nvPr/>
        </p:nvSpPr>
        <p:spPr>
          <a:xfrm>
            <a:off x="2928926" y="6581025"/>
            <a:ext cx="4071966" cy="276999"/>
          </a:xfrm>
          <a:prstGeom prst="rect">
            <a:avLst/>
          </a:prstGeom>
        </p:spPr>
        <p:txBody>
          <a:bodyPr wrap="square">
            <a:spAutoFit/>
          </a:bodyPr>
          <a:lstStyle/>
          <a:p>
            <a:r>
              <a:rPr lang="en-US" sz="1200" dirty="0" smtClean="0">
                <a:solidFill>
                  <a:schemeClr val="bg2"/>
                </a:solidFill>
              </a:rPr>
              <a:t>http://www.microsoft.com/windowsazure/evidence/</a:t>
            </a:r>
            <a:endParaRPr lang="en-US" sz="1200" dirty="0">
              <a:solidFill>
                <a:schemeClr val="bg2"/>
              </a:solidFill>
            </a:endParaRPr>
          </a:p>
        </p:txBody>
      </p:sp>
    </p:spTree>
    <p:extLst>
      <p:ext uri="{BB962C8B-B14F-4D97-AF65-F5344CB8AC3E}">
        <p14:creationId xmlns:p14="http://schemas.microsoft.com/office/powerpoint/2010/main" val="201978727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Queue Operations</a:t>
            </a:r>
            <a:endParaRPr lang="en-US" dirty="0"/>
          </a:p>
        </p:txBody>
      </p:sp>
      <p:sp>
        <p:nvSpPr>
          <p:cNvPr id="3" name="Content Placeholder 2"/>
          <p:cNvSpPr>
            <a:spLocks noGrp="1"/>
          </p:cNvSpPr>
          <p:nvPr>
            <p:ph type="body" sz="quarter" idx="10"/>
          </p:nvPr>
        </p:nvSpPr>
        <p:spPr>
          <a:xfrm>
            <a:off x="381000" y="1295400"/>
            <a:ext cx="8382000" cy="4450449"/>
          </a:xfrm>
        </p:spPr>
        <p:txBody>
          <a:bodyPr/>
          <a:lstStyle/>
          <a:p>
            <a:r>
              <a:rPr lang="en-US" sz="2800" dirty="0"/>
              <a:t>Queue</a:t>
            </a:r>
          </a:p>
          <a:p>
            <a:pPr lvl="1"/>
            <a:r>
              <a:rPr lang="en-US" sz="2400" dirty="0"/>
              <a:t>Create Queue</a:t>
            </a:r>
          </a:p>
          <a:p>
            <a:pPr lvl="1"/>
            <a:r>
              <a:rPr lang="en-US" sz="2400" dirty="0"/>
              <a:t>Delete Queue</a:t>
            </a:r>
          </a:p>
          <a:p>
            <a:pPr lvl="1"/>
            <a:r>
              <a:rPr lang="en-US" sz="2400" dirty="0"/>
              <a:t>List Queues</a:t>
            </a:r>
          </a:p>
          <a:p>
            <a:pPr lvl="1"/>
            <a:r>
              <a:rPr lang="en-US" sz="2400" dirty="0"/>
              <a:t>Get/Set Queue </a:t>
            </a:r>
            <a:r>
              <a:rPr lang="en-US" sz="2400" dirty="0" smtClean="0"/>
              <a:t>Metadata</a:t>
            </a:r>
          </a:p>
          <a:p>
            <a:pPr lvl="1"/>
            <a:endParaRPr lang="en-US" sz="2000" dirty="0"/>
          </a:p>
          <a:p>
            <a:r>
              <a:rPr lang="en-US" sz="2800" dirty="0" smtClean="0"/>
              <a:t>Messages</a:t>
            </a:r>
            <a:endParaRPr lang="en-US" sz="2800" dirty="0"/>
          </a:p>
          <a:p>
            <a:pPr lvl="1"/>
            <a:r>
              <a:rPr lang="en-US" sz="2400" dirty="0" smtClean="0"/>
              <a:t>Add Message (i.e. </a:t>
            </a:r>
            <a:r>
              <a:rPr lang="en-US" sz="2400" dirty="0" err="1" smtClean="0"/>
              <a:t>Enqueue</a:t>
            </a:r>
            <a:r>
              <a:rPr lang="en-US" sz="2400" dirty="0" smtClean="0"/>
              <a:t> Message)</a:t>
            </a:r>
          </a:p>
          <a:p>
            <a:pPr lvl="1"/>
            <a:r>
              <a:rPr lang="en-US" sz="2400" dirty="0" smtClean="0"/>
              <a:t>Get Message(s</a:t>
            </a:r>
            <a:r>
              <a:rPr lang="en-US" sz="2400" dirty="0"/>
              <a:t>) (i.e. </a:t>
            </a:r>
            <a:r>
              <a:rPr lang="en-US" sz="2400" dirty="0" err="1"/>
              <a:t>Dequeue</a:t>
            </a:r>
            <a:r>
              <a:rPr lang="en-US" sz="2400" dirty="0"/>
              <a:t> Message)</a:t>
            </a:r>
            <a:endParaRPr lang="en-US" sz="2400" dirty="0" smtClean="0"/>
          </a:p>
          <a:p>
            <a:pPr lvl="1"/>
            <a:r>
              <a:rPr lang="en-US" sz="2400" dirty="0"/>
              <a:t>Peek </a:t>
            </a:r>
            <a:r>
              <a:rPr lang="en-US" sz="2400" dirty="0" smtClean="0"/>
              <a:t>Message(s)</a:t>
            </a:r>
          </a:p>
          <a:p>
            <a:pPr lvl="1"/>
            <a:r>
              <a:rPr lang="en-US" sz="2400" dirty="0" smtClean="0"/>
              <a:t>Delete Message</a:t>
            </a:r>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30</a:t>
            </a:fld>
            <a:endParaRPr lang="en-US" dirty="0"/>
          </a:p>
        </p:txBody>
      </p:sp>
    </p:spTree>
    <p:extLst>
      <p:ext uri="{BB962C8B-B14F-4D97-AF65-F5344CB8AC3E}">
        <p14:creationId xmlns:p14="http://schemas.microsoft.com/office/powerpoint/2010/main" val="53137860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26670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54" name="Rectangle 53"/>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30" name="Oval 29"/>
          <p:cNvSpPr/>
          <p:nvPr/>
        </p:nvSpPr>
        <p:spPr>
          <a:xfrm>
            <a:off x="4114800" y="1981200"/>
            <a:ext cx="990600" cy="533400"/>
          </a:xfrm>
          <a:prstGeom prst="ellipse">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1</a:t>
            </a:r>
          </a:p>
        </p:txBody>
      </p:sp>
      <p:sp>
        <p:nvSpPr>
          <p:cNvPr id="44" name="Oval 43"/>
          <p:cNvSpPr/>
          <p:nvPr/>
        </p:nvSpPr>
        <p:spPr>
          <a:xfrm>
            <a:off x="4114800" y="3733800"/>
            <a:ext cx="990600" cy="533400"/>
          </a:xfrm>
          <a:prstGeom prst="ellipse">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2</a:t>
            </a:r>
          </a:p>
        </p:txBody>
      </p:sp>
      <p:sp>
        <p:nvSpPr>
          <p:cNvPr id="2" name="Title 1"/>
          <p:cNvSpPr>
            <a:spLocks noGrp="1"/>
          </p:cNvSpPr>
          <p:nvPr>
            <p:ph type="title"/>
          </p:nvPr>
        </p:nvSpPr>
        <p:spPr/>
        <p:txBody>
          <a:bodyPr/>
          <a:lstStyle/>
          <a:p>
            <a:r>
              <a:rPr lang="en-US" dirty="0" smtClean="0"/>
              <a:t>How Queue Works</a:t>
            </a:r>
            <a:endParaRPr lang="en-US" dirty="0"/>
          </a:p>
        </p:txBody>
      </p:sp>
      <p:sp>
        <p:nvSpPr>
          <p:cNvPr id="14" name="Rectangle 13"/>
          <p:cNvSpPr/>
          <p:nvPr/>
        </p:nvSpPr>
        <p:spPr>
          <a:xfrm>
            <a:off x="3124200" y="2895600"/>
            <a:ext cx="457200" cy="838200"/>
          </a:xfrm>
          <a:prstGeom prst="rect">
            <a:avLst/>
          </a:prstGeom>
          <a:solidFill>
            <a:schemeClr val="tx1">
              <a:lumMod val="8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15" name="Rectangle 14"/>
          <p:cNvSpPr/>
          <p:nvPr/>
        </p:nvSpPr>
        <p:spPr>
          <a:xfrm>
            <a:off x="26670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16" name="Rectangle 15"/>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endParaRPr lang="en-US" sz="2300" dirty="0">
              <a:solidFill>
                <a:srgbClr val="FFFFFF"/>
              </a:solidFill>
              <a:latin typeface="Calibri"/>
            </a:endParaRPr>
          </a:p>
        </p:txBody>
      </p:sp>
      <p:sp>
        <p:nvSpPr>
          <p:cNvPr id="17" name="Rectangle 16"/>
          <p:cNvSpPr/>
          <p:nvPr/>
        </p:nvSpPr>
        <p:spPr>
          <a:xfrm>
            <a:off x="17526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4</a:t>
            </a:r>
          </a:p>
          <a:p>
            <a:pPr algn="r" defTabSz="914099" fontAlgn="base">
              <a:spcBef>
                <a:spcPct val="0"/>
              </a:spcBef>
              <a:spcAft>
                <a:spcPct val="0"/>
              </a:spcAft>
            </a:pPr>
            <a:r>
              <a:rPr lang="en-US" sz="1200" dirty="0" smtClean="0">
                <a:solidFill>
                  <a:srgbClr val="FFFFFF"/>
                </a:solidFill>
                <a:latin typeface="Calibri"/>
              </a:rPr>
              <a:t>0</a:t>
            </a:r>
            <a:endParaRPr lang="en-US" sz="1200" dirty="0">
              <a:solidFill>
                <a:srgbClr val="FFFFFF"/>
              </a:solidFill>
              <a:latin typeface="Calibri"/>
            </a:endParaRPr>
          </a:p>
        </p:txBody>
      </p:sp>
      <p:cxnSp>
        <p:nvCxnSpPr>
          <p:cNvPr id="20" name="Straight Arrow Connector 19"/>
          <p:cNvCxnSpPr>
            <a:stCxn id="28" idx="5"/>
          </p:cNvCxnSpPr>
          <p:nvPr/>
        </p:nvCxnSpPr>
        <p:spPr>
          <a:xfrm rot="16200000" flipH="1">
            <a:off x="1107608" y="2631607"/>
            <a:ext cx="687717" cy="4498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176337" y="3538538"/>
            <a:ext cx="533400" cy="466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367135"/>
            <a:ext cx="1437638" cy="461665"/>
          </a:xfrm>
          <a:prstGeom prst="rect">
            <a:avLst/>
          </a:prstGeom>
          <a:noFill/>
        </p:spPr>
        <p:txBody>
          <a:bodyPr wrap="none" rtlCol="0">
            <a:spAutoFit/>
          </a:bodyPr>
          <a:lstStyle/>
          <a:p>
            <a:r>
              <a:rPr lang="en-US" sz="2400" dirty="0" smtClean="0"/>
              <a:t>Producers</a:t>
            </a:r>
            <a:endParaRPr lang="en-US" sz="2400" dirty="0"/>
          </a:p>
        </p:txBody>
      </p:sp>
      <p:sp>
        <p:nvSpPr>
          <p:cNvPr id="27" name="TextBox 26"/>
          <p:cNvSpPr txBox="1"/>
          <p:nvPr/>
        </p:nvSpPr>
        <p:spPr>
          <a:xfrm>
            <a:off x="3810000" y="1371600"/>
            <a:ext cx="1575624" cy="461665"/>
          </a:xfrm>
          <a:prstGeom prst="rect">
            <a:avLst/>
          </a:prstGeom>
          <a:noFill/>
        </p:spPr>
        <p:txBody>
          <a:bodyPr wrap="none" rtlCol="0">
            <a:spAutoFit/>
          </a:bodyPr>
          <a:lstStyle/>
          <a:p>
            <a:r>
              <a:rPr lang="en-US" sz="2400" dirty="0" smtClean="0"/>
              <a:t>Consumers</a:t>
            </a:r>
            <a:endParaRPr lang="en-US" sz="2400" dirty="0"/>
          </a:p>
        </p:txBody>
      </p:sp>
      <p:sp>
        <p:nvSpPr>
          <p:cNvPr id="28" name="Oval 27"/>
          <p:cNvSpPr/>
          <p:nvPr/>
        </p:nvSpPr>
        <p:spPr>
          <a:xfrm>
            <a:off x="381000" y="2057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2</a:t>
            </a:r>
          </a:p>
        </p:txBody>
      </p:sp>
      <p:sp>
        <p:nvSpPr>
          <p:cNvPr id="29" name="Oval 28"/>
          <p:cNvSpPr/>
          <p:nvPr/>
        </p:nvSpPr>
        <p:spPr>
          <a:xfrm>
            <a:off x="381000" y="3962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1</a:t>
            </a:r>
          </a:p>
        </p:txBody>
      </p:sp>
      <p:sp>
        <p:nvSpPr>
          <p:cNvPr id="40" name="Rectangle 39"/>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p>
          <a:p>
            <a:pPr algn="r" defTabSz="914099" fontAlgn="base">
              <a:spcBef>
                <a:spcPct val="0"/>
              </a:spcBef>
              <a:spcAft>
                <a:spcPct val="0"/>
              </a:spcAft>
            </a:pPr>
            <a:r>
              <a:rPr lang="en-US" sz="1200" dirty="0">
                <a:solidFill>
                  <a:srgbClr val="FFFFFF"/>
                </a:solidFill>
                <a:latin typeface="Calibri"/>
              </a:rPr>
              <a:t>0</a:t>
            </a:r>
          </a:p>
        </p:txBody>
      </p:sp>
      <p:sp>
        <p:nvSpPr>
          <p:cNvPr id="41" name="TextBox 40"/>
          <p:cNvSpPr txBox="1"/>
          <p:nvPr/>
        </p:nvSpPr>
        <p:spPr>
          <a:xfrm>
            <a:off x="1447800" y="4495800"/>
            <a:ext cx="4432817" cy="430887"/>
          </a:xfrm>
          <a:prstGeom prst="rect">
            <a:avLst/>
          </a:prstGeom>
          <a:noFill/>
        </p:spPr>
        <p:txBody>
          <a:bodyPr wrap="none" rtlCol="0">
            <a:spAutoFit/>
          </a:bodyPr>
          <a:lstStyle/>
          <a:p>
            <a:r>
              <a:rPr lang="en-US" sz="2200" b="1" dirty="0" smtClean="0">
                <a:solidFill>
                  <a:srgbClr val="FFFF00"/>
                </a:solidFill>
              </a:rPr>
              <a:t>2. </a:t>
            </a:r>
            <a:r>
              <a:rPr lang="en-US" sz="2200" b="1" dirty="0" err="1" smtClean="0">
                <a:solidFill>
                  <a:srgbClr val="FFFF00"/>
                </a:solidFill>
              </a:rPr>
              <a:t>GetMessage</a:t>
            </a:r>
            <a:r>
              <a:rPr lang="en-US" sz="2200" b="1" dirty="0" smtClean="0">
                <a:solidFill>
                  <a:srgbClr val="FFFF00"/>
                </a:solidFill>
              </a:rPr>
              <a:t>(Q, 30 s) </a:t>
            </a:r>
            <a:r>
              <a:rPr lang="en-US" sz="2200" b="1" dirty="0" smtClean="0">
                <a:solidFill>
                  <a:srgbClr val="FFFF00"/>
                </a:solidFill>
                <a:sym typeface="Wingdings" pitchFamily="2" charset="2"/>
              </a:rPr>
              <a:t>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p:txBody>
      </p:sp>
      <p:sp>
        <p:nvSpPr>
          <p:cNvPr id="46" name="TextBox 45"/>
          <p:cNvSpPr txBox="1"/>
          <p:nvPr/>
        </p:nvSpPr>
        <p:spPr>
          <a:xfrm>
            <a:off x="5105400" y="2057400"/>
            <a:ext cx="4045916" cy="400110"/>
          </a:xfrm>
          <a:prstGeom prst="rect">
            <a:avLst/>
          </a:prstGeom>
          <a:noFill/>
        </p:spPr>
        <p:txBody>
          <a:bodyPr wrap="none" rtlCol="0">
            <a:spAutoFit/>
          </a:bodyPr>
          <a:lstStyle/>
          <a:p>
            <a:r>
              <a:rPr lang="en-US" sz="2000" b="1" dirty="0" smtClean="0">
                <a:solidFill>
                  <a:srgbClr val="FFC000"/>
                </a:solidFill>
              </a:rPr>
              <a:t>1. </a:t>
            </a:r>
            <a:r>
              <a:rPr lang="en-US" sz="2000" b="1" dirty="0" err="1" smtClean="0">
                <a:solidFill>
                  <a:srgbClr val="FFC000"/>
                </a:solidFill>
              </a:rPr>
              <a:t>GetMessage</a:t>
            </a:r>
            <a:r>
              <a:rPr lang="en-US" sz="2000" b="1" dirty="0" smtClean="0">
                <a:solidFill>
                  <a:srgbClr val="FFC000"/>
                </a:solidFill>
              </a:rPr>
              <a:t>(Q, 30 s) </a:t>
            </a:r>
            <a:r>
              <a:rPr lang="en-US" sz="2000" b="1" dirty="0" smtClean="0">
                <a:solidFill>
                  <a:srgbClr val="FFC000"/>
                </a:solidFill>
                <a:sym typeface="Wingdings" pitchFamily="2" charset="2"/>
              </a:rPr>
              <a:t> </a:t>
            </a:r>
            <a:r>
              <a:rPr lang="en-US" sz="2000" b="1" dirty="0" err="1" smtClean="0">
                <a:solidFill>
                  <a:srgbClr val="FFC000"/>
                </a:solidFill>
                <a:sym typeface="Wingdings" pitchFamily="2" charset="2"/>
              </a:rPr>
              <a:t>msg</a:t>
            </a:r>
            <a:r>
              <a:rPr lang="en-US" sz="2000" b="1" dirty="0" smtClean="0">
                <a:solidFill>
                  <a:srgbClr val="FFC000"/>
                </a:solidFill>
                <a:sym typeface="Wingdings" pitchFamily="2" charset="2"/>
              </a:rPr>
              <a:t> 1</a:t>
            </a:r>
          </a:p>
        </p:txBody>
      </p:sp>
      <p:cxnSp>
        <p:nvCxnSpPr>
          <p:cNvPr id="25" name="Straight Arrow Connector 24"/>
          <p:cNvCxnSpPr/>
          <p:nvPr/>
        </p:nvCxnSpPr>
        <p:spPr>
          <a:xfrm flipV="1">
            <a:off x="3657600" y="2514600"/>
            <a:ext cx="695323" cy="380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1" y="3657600"/>
            <a:ext cx="533401" cy="152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2300" dirty="0">
              <a:solidFill>
                <a:srgbClr val="FFFFFF"/>
              </a:solidFill>
              <a:latin typeface="Calibri"/>
            </a:endParaRPr>
          </a:p>
        </p:txBody>
      </p:sp>
      <p:sp>
        <p:nvSpPr>
          <p:cNvPr id="39" name="Rectangle 38"/>
          <p:cNvSpPr/>
          <p:nvPr/>
        </p:nvSpPr>
        <p:spPr>
          <a:xfrm>
            <a:off x="26670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31"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31</a:t>
            </a:fld>
            <a:endParaRPr lang="en-US" dirty="0"/>
          </a:p>
        </p:txBody>
      </p:sp>
      <p:sp>
        <p:nvSpPr>
          <p:cNvPr id="33" name="Rectangle 32"/>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0</a:t>
            </a:r>
            <a:endParaRPr lang="en-US" sz="2300" dirty="0">
              <a:solidFill>
                <a:srgbClr val="FFFFFF"/>
              </a:solidFill>
              <a:latin typeface="Calibri"/>
            </a:endParaRPr>
          </a:p>
        </p:txBody>
      </p:sp>
      <p:sp>
        <p:nvSpPr>
          <p:cNvPr id="34" name="Rectangle 33"/>
          <p:cNvSpPr/>
          <p:nvPr/>
        </p:nvSpPr>
        <p:spPr>
          <a:xfrm>
            <a:off x="26670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0</a:t>
            </a:r>
            <a:endParaRPr lang="en-US" sz="2300" dirty="0">
              <a:solidFill>
                <a:srgbClr val="FFFFFF"/>
              </a:solidFill>
              <a:latin typeface="Calibri"/>
            </a:endParaRPr>
          </a:p>
        </p:txBody>
      </p:sp>
    </p:spTree>
    <p:custDataLst>
      <p:tags r:id="rId1"/>
    </p:custDataLst>
    <p:extLst>
      <p:ext uri="{BB962C8B-B14F-4D97-AF65-F5344CB8AC3E}">
        <p14:creationId xmlns:p14="http://schemas.microsoft.com/office/powerpoint/2010/main" val="1400634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2222E-6 -1.85185E-6 L 0.0658 -0.14977 " pathEditMode="relative" rAng="0" ptsTypes="AA">
                                      <p:cBhvr>
                                        <p:cTn id="10" dur="1000" fill="hold"/>
                                        <p:tgtEl>
                                          <p:spTgt spid="38"/>
                                        </p:tgtEl>
                                        <p:attrNameLst>
                                          <p:attrName>ppt_x</p:attrName>
                                          <p:attrName>ppt_y</p:attrName>
                                        </p:attrNameLst>
                                      </p:cBhvr>
                                      <p:rCtr x="3300" y="-7500"/>
                                    </p:animMotion>
                                  </p:childTnLst>
                                </p:cTn>
                              </p:par>
                              <p:par>
                                <p:cTn id="11" presetID="1" presetClass="exit"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childTnLst>
                                </p:cTn>
                              </p:par>
                            </p:childTnLst>
                          </p:cTn>
                        </p:par>
                        <p:par>
                          <p:cTn id="20" fill="hold">
                            <p:stCondLst>
                              <p:cond delay="0"/>
                            </p:stCondLst>
                            <p:childTnLst>
                              <p:par>
                                <p:cTn id="21" presetID="0" presetClass="path" presetSubtype="0" accel="50000" decel="50000" fill="hold" grpId="0" nodeType="afterEffect">
                                  <p:stCondLst>
                                    <p:cond delay="0"/>
                                  </p:stCondLst>
                                  <p:childTnLst>
                                    <p:animMotion origin="layout" path="M 3.33333E-6 -3.33333E-6 L 0.11666 0.08334 " pathEditMode="relative" rAng="0" ptsTypes="AA">
                                      <p:cBhvr>
                                        <p:cTn id="22" dur="1000" fill="hold"/>
                                        <p:tgtEl>
                                          <p:spTgt spid="39"/>
                                        </p:tgtEl>
                                        <p:attrNameLst>
                                          <p:attrName>ppt_x</p:attrName>
                                          <p:attrName>ppt_y</p:attrName>
                                        </p:attrNameLst>
                                      </p:cBhvr>
                                      <p:rCtr x="5800" y="4200"/>
                                    </p:animMotion>
                                  </p:childTnLst>
                                </p:cTn>
                              </p:par>
                              <p:par>
                                <p:cTn id="23" presetID="1" presetClass="exit"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8" grpId="0" animBg="1"/>
      <p:bldP spid="39" grpId="0" animBg="1"/>
      <p:bldP spid="33"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3657601" y="3657600"/>
            <a:ext cx="533401" cy="152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2" y="2514601"/>
            <a:ext cx="695323" cy="380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114800" y="1981200"/>
            <a:ext cx="990600" cy="533400"/>
          </a:xfrm>
          <a:prstGeom prst="ellipse">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1</a:t>
            </a:r>
          </a:p>
        </p:txBody>
      </p:sp>
      <p:sp>
        <p:nvSpPr>
          <p:cNvPr id="44" name="Oval 43"/>
          <p:cNvSpPr/>
          <p:nvPr/>
        </p:nvSpPr>
        <p:spPr>
          <a:xfrm>
            <a:off x="4114800" y="3733800"/>
            <a:ext cx="990600" cy="533400"/>
          </a:xfrm>
          <a:prstGeom prst="ellipse">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2</a:t>
            </a:r>
          </a:p>
        </p:txBody>
      </p:sp>
      <p:sp>
        <p:nvSpPr>
          <p:cNvPr id="2" name="Title 1"/>
          <p:cNvSpPr>
            <a:spLocks noGrp="1"/>
          </p:cNvSpPr>
          <p:nvPr>
            <p:ph type="title"/>
          </p:nvPr>
        </p:nvSpPr>
        <p:spPr/>
        <p:txBody>
          <a:bodyPr/>
          <a:lstStyle/>
          <a:p>
            <a:r>
              <a:rPr lang="en-US" dirty="0"/>
              <a:t>How Queue Works </a:t>
            </a:r>
          </a:p>
        </p:txBody>
      </p:sp>
      <p:sp>
        <p:nvSpPr>
          <p:cNvPr id="16" name="Rectangle 15"/>
          <p:cNvSpPr/>
          <p:nvPr/>
        </p:nvSpPr>
        <p:spPr>
          <a:xfrm>
            <a:off x="2182906" y="2931458"/>
            <a:ext cx="457200" cy="775447"/>
          </a:xfrm>
          <a:prstGeom prst="rect">
            <a:avLst/>
          </a:prstGeom>
          <a:solidFill>
            <a:schemeClr val="tx2">
              <a:lumMod val="40000"/>
              <a:lumOff val="6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rPr>
              <a:t>3</a:t>
            </a:r>
            <a:endParaRPr lang="en-US" sz="2400" dirty="0">
              <a:solidFill>
                <a:schemeClr val="tx2"/>
              </a:solidFill>
            </a:endParaRPr>
          </a:p>
        </p:txBody>
      </p:sp>
      <p:sp>
        <p:nvSpPr>
          <p:cNvPr id="17" name="Rectangle 16"/>
          <p:cNvSpPr/>
          <p:nvPr/>
        </p:nvSpPr>
        <p:spPr>
          <a:xfrm>
            <a:off x="17526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4</a:t>
            </a:r>
          </a:p>
          <a:p>
            <a:pPr algn="r" defTabSz="914099" fontAlgn="base">
              <a:spcBef>
                <a:spcPct val="0"/>
              </a:spcBef>
              <a:spcAft>
                <a:spcPct val="0"/>
              </a:spcAft>
            </a:pPr>
            <a:r>
              <a:rPr lang="en-US" sz="1200" dirty="0" smtClean="0">
                <a:solidFill>
                  <a:srgbClr val="FFFFFF"/>
                </a:solidFill>
                <a:latin typeface="Calibri"/>
              </a:rPr>
              <a:t>0</a:t>
            </a:r>
            <a:endParaRPr lang="en-US" sz="1200" dirty="0">
              <a:solidFill>
                <a:srgbClr val="FFFFFF"/>
              </a:solidFill>
              <a:latin typeface="Calibri"/>
            </a:endParaRPr>
          </a:p>
        </p:txBody>
      </p:sp>
      <p:cxnSp>
        <p:nvCxnSpPr>
          <p:cNvPr id="20" name="Straight Arrow Connector 19"/>
          <p:cNvCxnSpPr>
            <a:stCxn id="28" idx="5"/>
          </p:cNvCxnSpPr>
          <p:nvPr/>
        </p:nvCxnSpPr>
        <p:spPr>
          <a:xfrm rot="16200000" flipH="1">
            <a:off x="1107608" y="2631607"/>
            <a:ext cx="687717" cy="4498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176337" y="3538538"/>
            <a:ext cx="533400" cy="466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367135"/>
            <a:ext cx="1437638" cy="461665"/>
          </a:xfrm>
          <a:prstGeom prst="rect">
            <a:avLst/>
          </a:prstGeom>
          <a:noFill/>
        </p:spPr>
        <p:txBody>
          <a:bodyPr wrap="none" rtlCol="0">
            <a:spAutoFit/>
          </a:bodyPr>
          <a:lstStyle/>
          <a:p>
            <a:r>
              <a:rPr lang="en-US" sz="2400" dirty="0" smtClean="0"/>
              <a:t>Producers</a:t>
            </a:r>
            <a:endParaRPr lang="en-US" sz="2400" dirty="0"/>
          </a:p>
        </p:txBody>
      </p:sp>
      <p:sp>
        <p:nvSpPr>
          <p:cNvPr id="27" name="TextBox 26"/>
          <p:cNvSpPr txBox="1"/>
          <p:nvPr/>
        </p:nvSpPr>
        <p:spPr>
          <a:xfrm>
            <a:off x="3810000" y="1371600"/>
            <a:ext cx="1575624" cy="461665"/>
          </a:xfrm>
          <a:prstGeom prst="rect">
            <a:avLst/>
          </a:prstGeom>
          <a:noFill/>
        </p:spPr>
        <p:txBody>
          <a:bodyPr wrap="none" rtlCol="0">
            <a:spAutoFit/>
          </a:bodyPr>
          <a:lstStyle/>
          <a:p>
            <a:r>
              <a:rPr lang="en-US" sz="2400" dirty="0" smtClean="0"/>
              <a:t>Consumers</a:t>
            </a:r>
            <a:endParaRPr lang="en-US" sz="2400" dirty="0"/>
          </a:p>
        </p:txBody>
      </p:sp>
      <p:sp>
        <p:nvSpPr>
          <p:cNvPr id="28" name="Oval 27"/>
          <p:cNvSpPr/>
          <p:nvPr/>
        </p:nvSpPr>
        <p:spPr>
          <a:xfrm>
            <a:off x="381000" y="2057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2</a:t>
            </a:r>
          </a:p>
        </p:txBody>
      </p:sp>
      <p:sp>
        <p:nvSpPr>
          <p:cNvPr id="29" name="Oval 28"/>
          <p:cNvSpPr/>
          <p:nvPr/>
        </p:nvSpPr>
        <p:spPr>
          <a:xfrm>
            <a:off x="381000" y="3962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1</a:t>
            </a:r>
          </a:p>
        </p:txBody>
      </p:sp>
      <p:sp>
        <p:nvSpPr>
          <p:cNvPr id="38" name="Rectangle 37"/>
          <p:cNvSpPr/>
          <p:nvPr/>
        </p:nvSpPr>
        <p:spPr>
          <a:xfrm>
            <a:off x="3733800" y="18288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100" dirty="0">
              <a:solidFill>
                <a:srgbClr val="FFFFFF"/>
              </a:solidFill>
              <a:latin typeface="Calibri"/>
            </a:endParaRPr>
          </a:p>
        </p:txBody>
      </p:sp>
      <p:sp>
        <p:nvSpPr>
          <p:cNvPr id="39" name="Rectangle 38"/>
          <p:cNvSpPr/>
          <p:nvPr/>
        </p:nvSpPr>
        <p:spPr>
          <a:xfrm>
            <a:off x="3733800" y="34290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100" dirty="0" smtClean="0">
                <a:solidFill>
                  <a:srgbClr val="FFFFFF"/>
                </a:solidFill>
                <a:latin typeface="Calibri"/>
              </a:rPr>
              <a:t>1</a:t>
            </a:r>
            <a:endParaRPr lang="en-US" sz="1100" dirty="0">
              <a:solidFill>
                <a:srgbClr val="FFFFFF"/>
              </a:solidFill>
              <a:latin typeface="Calibri"/>
            </a:endParaRPr>
          </a:p>
        </p:txBody>
      </p:sp>
      <p:sp>
        <p:nvSpPr>
          <p:cNvPr id="41" name="TextBox 40"/>
          <p:cNvSpPr txBox="1"/>
          <p:nvPr/>
        </p:nvSpPr>
        <p:spPr>
          <a:xfrm>
            <a:off x="1193800" y="4497050"/>
            <a:ext cx="4432817" cy="1446550"/>
          </a:xfrm>
          <a:prstGeom prst="rect">
            <a:avLst/>
          </a:prstGeom>
          <a:noFill/>
        </p:spPr>
        <p:txBody>
          <a:bodyPr wrap="none" rtlCol="0">
            <a:spAutoFit/>
          </a:bodyPr>
          <a:lstStyle/>
          <a:p>
            <a:r>
              <a:rPr lang="en-US" sz="2200" b="1" dirty="0" smtClean="0">
                <a:solidFill>
                  <a:srgbClr val="FFFF00"/>
                </a:solidFill>
              </a:rPr>
              <a:t>2. </a:t>
            </a:r>
            <a:r>
              <a:rPr lang="en-US" sz="2200" b="1" dirty="0" err="1" smtClean="0">
                <a:solidFill>
                  <a:srgbClr val="FFFF00"/>
                </a:solidFill>
              </a:rPr>
              <a:t>GetMessage</a:t>
            </a:r>
            <a:r>
              <a:rPr lang="en-US" sz="2200" b="1" dirty="0" smtClean="0">
                <a:solidFill>
                  <a:srgbClr val="FFFF00"/>
                </a:solidFill>
              </a:rPr>
              <a:t>(Q, 30 s) </a:t>
            </a:r>
            <a:r>
              <a:rPr lang="en-US" sz="2200" b="1" dirty="0" smtClean="0">
                <a:solidFill>
                  <a:srgbClr val="FFFF00"/>
                </a:solidFill>
                <a:sym typeface="Wingdings" pitchFamily="2" charset="2"/>
              </a:rPr>
              <a:t>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3. C2 consumed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4. </a:t>
            </a:r>
            <a:r>
              <a:rPr lang="en-US" sz="2200" b="1" dirty="0" err="1" smtClean="0">
                <a:solidFill>
                  <a:srgbClr val="FFFF00"/>
                </a:solidFill>
                <a:sym typeface="Wingdings" pitchFamily="2" charset="2"/>
              </a:rPr>
              <a:t>DeleteMessage</a:t>
            </a:r>
            <a:r>
              <a:rPr lang="en-US" sz="2200" b="1" dirty="0" smtClean="0">
                <a:solidFill>
                  <a:srgbClr val="FFFF00"/>
                </a:solidFill>
                <a:sym typeface="Wingdings" pitchFamily="2" charset="2"/>
              </a:rPr>
              <a:t>(Q,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7. </a:t>
            </a:r>
            <a:r>
              <a:rPr lang="en-US" sz="2200" b="1" dirty="0" err="1">
                <a:solidFill>
                  <a:srgbClr val="FFFF00"/>
                </a:solidFill>
              </a:rPr>
              <a:t>GetMessage</a:t>
            </a:r>
            <a:r>
              <a:rPr lang="en-US" sz="2200" b="1" dirty="0" smtClean="0">
                <a:solidFill>
                  <a:srgbClr val="FFFF00"/>
                </a:solidFill>
                <a:sym typeface="Wingdings" pitchFamily="2" charset="2"/>
              </a:rPr>
              <a:t>(Q, 30 s) 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1</a:t>
            </a:r>
          </a:p>
        </p:txBody>
      </p:sp>
      <p:sp>
        <p:nvSpPr>
          <p:cNvPr id="46" name="TextBox 45"/>
          <p:cNvSpPr txBox="1"/>
          <p:nvPr/>
        </p:nvSpPr>
        <p:spPr>
          <a:xfrm>
            <a:off x="5181600" y="2057400"/>
            <a:ext cx="4045916" cy="707886"/>
          </a:xfrm>
          <a:prstGeom prst="rect">
            <a:avLst/>
          </a:prstGeom>
          <a:noFill/>
        </p:spPr>
        <p:txBody>
          <a:bodyPr wrap="none" rtlCol="0">
            <a:spAutoFit/>
          </a:bodyPr>
          <a:lstStyle/>
          <a:p>
            <a:r>
              <a:rPr lang="en-US" sz="2000" b="1" dirty="0" smtClean="0">
                <a:solidFill>
                  <a:srgbClr val="FFC000"/>
                </a:solidFill>
              </a:rPr>
              <a:t>1. </a:t>
            </a:r>
            <a:r>
              <a:rPr lang="en-US" sz="2000" b="1" dirty="0" err="1" smtClean="0">
                <a:solidFill>
                  <a:srgbClr val="FFC000"/>
                </a:solidFill>
              </a:rPr>
              <a:t>GetMessage</a:t>
            </a:r>
            <a:r>
              <a:rPr lang="en-US" sz="2000" b="1" dirty="0" smtClean="0">
                <a:solidFill>
                  <a:srgbClr val="FFC000"/>
                </a:solidFill>
              </a:rPr>
              <a:t>(Q, 30 s) </a:t>
            </a:r>
            <a:r>
              <a:rPr lang="en-US" sz="2000" b="1" dirty="0" smtClean="0">
                <a:solidFill>
                  <a:srgbClr val="FFC000"/>
                </a:solidFill>
                <a:sym typeface="Wingdings" pitchFamily="2" charset="2"/>
              </a:rPr>
              <a:t> </a:t>
            </a:r>
            <a:r>
              <a:rPr lang="en-US" sz="2000" b="1" dirty="0" err="1" smtClean="0">
                <a:solidFill>
                  <a:srgbClr val="FFC000"/>
                </a:solidFill>
                <a:sym typeface="Wingdings" pitchFamily="2" charset="2"/>
              </a:rPr>
              <a:t>msg</a:t>
            </a:r>
            <a:r>
              <a:rPr lang="en-US" sz="2000" b="1" dirty="0" smtClean="0">
                <a:solidFill>
                  <a:srgbClr val="FFC000"/>
                </a:solidFill>
                <a:sym typeface="Wingdings" pitchFamily="2" charset="2"/>
              </a:rPr>
              <a:t> 1</a:t>
            </a:r>
          </a:p>
          <a:p>
            <a:r>
              <a:rPr lang="en-US" sz="2000" b="1" dirty="0" smtClean="0">
                <a:solidFill>
                  <a:srgbClr val="FF0000"/>
                </a:solidFill>
                <a:sym typeface="Wingdings" pitchFamily="2" charset="2"/>
              </a:rPr>
              <a:t>5. C</a:t>
            </a:r>
            <a:r>
              <a:rPr lang="en-US" sz="2000" b="1" baseline="-25000" dirty="0" smtClean="0">
                <a:solidFill>
                  <a:srgbClr val="FF0000"/>
                </a:solidFill>
                <a:sym typeface="Wingdings" pitchFamily="2" charset="2"/>
              </a:rPr>
              <a:t>1</a:t>
            </a:r>
            <a:r>
              <a:rPr lang="en-US" sz="2000" b="1" dirty="0" smtClean="0">
                <a:solidFill>
                  <a:srgbClr val="FF0000"/>
                </a:solidFill>
                <a:sym typeface="Wingdings" pitchFamily="2" charset="2"/>
              </a:rPr>
              <a:t> crashed</a:t>
            </a:r>
          </a:p>
        </p:txBody>
      </p:sp>
      <p:sp>
        <p:nvSpPr>
          <p:cNvPr id="22" name="Rectangle 21"/>
          <p:cNvSpPr/>
          <p:nvPr/>
        </p:nvSpPr>
        <p:spPr>
          <a:xfrm>
            <a:off x="31242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23" name="Rectangle 22"/>
          <p:cNvSpPr/>
          <p:nvPr/>
        </p:nvSpPr>
        <p:spPr>
          <a:xfrm>
            <a:off x="26670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31" name="Multiply 30"/>
          <p:cNvSpPr/>
          <p:nvPr/>
        </p:nvSpPr>
        <p:spPr>
          <a:xfrm>
            <a:off x="4263260" y="1880260"/>
            <a:ext cx="647700" cy="762000"/>
          </a:xfrm>
          <a:prstGeom prst="mathMultiply">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FFFFFF"/>
              </a:solidFill>
              <a:latin typeface="Calibri"/>
            </a:endParaRPr>
          </a:p>
        </p:txBody>
      </p:sp>
      <p:sp>
        <p:nvSpPr>
          <p:cNvPr id="35" name="TextBox 34"/>
          <p:cNvSpPr txBox="1"/>
          <p:nvPr/>
        </p:nvSpPr>
        <p:spPr>
          <a:xfrm>
            <a:off x="3733800" y="2998113"/>
            <a:ext cx="4309834" cy="400110"/>
          </a:xfrm>
          <a:prstGeom prst="rect">
            <a:avLst/>
          </a:prstGeom>
          <a:noFill/>
        </p:spPr>
        <p:txBody>
          <a:bodyPr wrap="none" rtlCol="0">
            <a:spAutoFit/>
          </a:bodyPr>
          <a:lstStyle/>
          <a:p>
            <a:r>
              <a:rPr lang="en-US" sz="2000" b="1" dirty="0" smtClean="0">
                <a:sym typeface="Wingdings" pitchFamily="2" charset="2"/>
              </a:rPr>
              <a:t>6. msg1 visible 30 s after </a:t>
            </a:r>
            <a:r>
              <a:rPr lang="en-US" sz="2000" b="1" dirty="0" err="1" smtClean="0">
                <a:sym typeface="Wingdings" pitchFamily="2" charset="2"/>
              </a:rPr>
              <a:t>Dequeue</a:t>
            </a:r>
            <a:endParaRPr lang="en-US" sz="2000" b="1" dirty="0" smtClean="0">
              <a:sym typeface="Wingdings" pitchFamily="2" charset="2"/>
            </a:endParaRPr>
          </a:p>
        </p:txBody>
      </p:sp>
      <p:sp>
        <p:nvSpPr>
          <p:cNvPr id="40" name="Rectangle 39"/>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p>
          <a:p>
            <a:pPr algn="r" defTabSz="914099" fontAlgn="base">
              <a:spcBef>
                <a:spcPct val="0"/>
              </a:spcBef>
              <a:spcAft>
                <a:spcPct val="0"/>
              </a:spcAft>
            </a:pPr>
            <a:r>
              <a:rPr lang="en-US" sz="1200" dirty="0" smtClean="0">
                <a:solidFill>
                  <a:srgbClr val="FFFFFF"/>
                </a:solidFill>
                <a:latin typeface="Calibri"/>
              </a:rPr>
              <a:t>0</a:t>
            </a:r>
            <a:endParaRPr lang="en-US" sz="1200" dirty="0">
              <a:solidFill>
                <a:srgbClr val="FFFFFF"/>
              </a:solidFill>
              <a:latin typeface="Calibri"/>
            </a:endParaRPr>
          </a:p>
        </p:txBody>
      </p:sp>
      <p:sp>
        <p:nvSpPr>
          <p:cNvPr id="33"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32</a:t>
            </a:fld>
            <a:endParaRPr lang="en-US" dirty="0"/>
          </a:p>
        </p:txBody>
      </p:sp>
      <p:sp>
        <p:nvSpPr>
          <p:cNvPr id="42" name="Rectangle 41"/>
          <p:cNvSpPr/>
          <p:nvPr/>
        </p:nvSpPr>
        <p:spPr>
          <a:xfrm>
            <a:off x="31242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a:solidFill>
                  <a:srgbClr val="FFFFFF"/>
                </a:solidFill>
                <a:latin typeface="Calibri"/>
              </a:rPr>
              <a:t>2</a:t>
            </a:r>
          </a:p>
        </p:txBody>
      </p:sp>
      <p:sp>
        <p:nvSpPr>
          <p:cNvPr id="37" name="Rectangle 36"/>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25" name="Rectangle 24"/>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2</a:t>
            </a:r>
            <a:endParaRPr lang="en-US" sz="1200" dirty="0">
              <a:solidFill>
                <a:srgbClr val="FFFFFF"/>
              </a:solidFill>
              <a:latin typeface="Calibri"/>
            </a:endParaRPr>
          </a:p>
        </p:txBody>
      </p:sp>
    </p:spTree>
    <p:custDataLst>
      <p:tags r:id="rId1"/>
    </p:custDataLst>
    <p:extLst>
      <p:ext uri="{BB962C8B-B14F-4D97-AF65-F5344CB8AC3E}">
        <p14:creationId xmlns:p14="http://schemas.microsoft.com/office/powerpoint/2010/main" val="61581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1000"/>
                                        <p:tgtEl>
                                          <p:spTgt spid="39"/>
                                        </p:tgtEl>
                                      </p:cBhvr>
                                    </p:animEffect>
                                    <p:set>
                                      <p:cBhvr>
                                        <p:cTn id="7" dur="1" fill="hold">
                                          <p:stCondLst>
                                            <p:cond delay="999"/>
                                          </p:stCondLst>
                                        </p:cTn>
                                        <p:tgtEl>
                                          <p:spTgt spid="3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xEl>
                                              <p:pRg st="2" end="2"/>
                                            </p:txEl>
                                          </p:spTgt>
                                        </p:tgtEl>
                                        <p:attrNameLst>
                                          <p:attrName>style.visibility</p:attrName>
                                        </p:attrNameLst>
                                      </p:cBhvr>
                                      <p:to>
                                        <p:strVal val="visible"/>
                                      </p:to>
                                    </p:set>
                                  </p:childTnLst>
                                </p:cTn>
                              </p:par>
                            </p:childTnLst>
                          </p:cTn>
                        </p:par>
                        <p:par>
                          <p:cTn id="12" fill="hold">
                            <p:stCondLst>
                              <p:cond delay="0"/>
                            </p:stCondLst>
                            <p:childTnLst>
                              <p:par>
                                <p:cTn id="13" presetID="3" presetClass="exit" presetSubtype="10" fill="hold" grpId="0" nodeType="afterEffect">
                                  <p:stCondLst>
                                    <p:cond delay="0"/>
                                  </p:stCondLst>
                                  <p:childTnLst>
                                    <p:animEffect transition="out" filter="blinds(horizontal)">
                                      <p:cBhvr>
                                        <p:cTn id="14" dur="2000"/>
                                        <p:tgtEl>
                                          <p:spTgt spid="23"/>
                                        </p:tgtEl>
                                      </p:cBhvr>
                                    </p:animEffect>
                                    <p:set>
                                      <p:cBhvr>
                                        <p:cTn id="15" dur="1" fill="hold">
                                          <p:stCondLst>
                                            <p:cond delay="1999"/>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
                                            <p:txEl>
                                              <p:pRg st="1" end="1"/>
                                            </p:txEl>
                                          </p:spTgt>
                                        </p:tgtEl>
                                        <p:attrNameLst>
                                          <p:attrName>style.visibility</p:attrName>
                                        </p:attrNameLst>
                                      </p:cBhvr>
                                      <p:to>
                                        <p:strVal val="visible"/>
                                      </p:to>
                                    </p:set>
                                  </p:childTnLst>
                                </p:cTn>
                              </p:par>
                            </p:childTnLst>
                          </p:cTn>
                        </p:par>
                        <p:par>
                          <p:cTn id="20" fill="hold">
                            <p:stCondLst>
                              <p:cond delay="0"/>
                            </p:stCondLst>
                            <p:childTnLst>
                              <p:par>
                                <p:cTn id="21" presetID="24" presetClass="emph" presetSubtype="0" fill="hold" grpId="0" nodeType="afterEffect">
                                  <p:stCondLst>
                                    <p:cond delay="0"/>
                                  </p:stCondLst>
                                  <p:iterate type="lt">
                                    <p:tmPct val="0"/>
                                  </p:iterate>
                                  <p:childTnLst>
                                    <p:animClr clrSpc="hsl" dir="cw">
                                      <p:cBhvr override="childStyle">
                                        <p:cTn id="22" dur="1000" fill="hold"/>
                                        <p:tgtEl>
                                          <p:spTgt spid="30"/>
                                        </p:tgtEl>
                                        <p:attrNameLst>
                                          <p:attrName>style.color</p:attrName>
                                        </p:attrNameLst>
                                      </p:cBhvr>
                                      <p:by>
                                        <p:hsl h="0" s="-12549" l="-25098"/>
                                      </p:by>
                                    </p:animClr>
                                    <p:animClr clrSpc="hsl" dir="cw">
                                      <p:cBhvr>
                                        <p:cTn id="23" dur="1000" fill="hold"/>
                                        <p:tgtEl>
                                          <p:spTgt spid="30"/>
                                        </p:tgtEl>
                                        <p:attrNameLst>
                                          <p:attrName>fillcolor</p:attrName>
                                        </p:attrNameLst>
                                      </p:cBhvr>
                                      <p:by>
                                        <p:hsl h="0" s="-12549" l="-25098"/>
                                      </p:by>
                                    </p:animClr>
                                    <p:animClr clrSpc="hsl" dir="cw">
                                      <p:cBhvr>
                                        <p:cTn id="24" dur="1000" fill="hold"/>
                                        <p:tgtEl>
                                          <p:spTgt spid="30"/>
                                        </p:tgtEl>
                                        <p:attrNameLst>
                                          <p:attrName>stroke.color</p:attrName>
                                        </p:attrNameLst>
                                      </p:cBhvr>
                                      <p:by>
                                        <p:hsl h="0" s="-12549" l="-25098"/>
                                      </p:by>
                                    </p:animClr>
                                    <p:set>
                                      <p:cBhvr>
                                        <p:cTn id="25" dur="1000" fill="hold"/>
                                        <p:tgtEl>
                                          <p:spTgt spid="30"/>
                                        </p:tgtEl>
                                        <p:attrNameLst>
                                          <p:attrName>fill.type</p:attrName>
                                        </p:attrNameLst>
                                      </p:cBhvr>
                                      <p:to>
                                        <p:strVal val="solid"/>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1000"/>
                            </p:stCondLst>
                            <p:childTnLst>
                              <p:par>
                                <p:cTn id="29" presetID="37" presetClass="exit" presetSubtype="0" fill="hold" grpId="0" nodeType="afterEffect">
                                  <p:stCondLst>
                                    <p:cond delay="0"/>
                                  </p:stCondLst>
                                  <p:childTnLst>
                                    <p:animEffect transition="out" filter="fade">
                                      <p:cBhvr>
                                        <p:cTn id="30" dur="1000"/>
                                        <p:tgtEl>
                                          <p:spTgt spid="38"/>
                                        </p:tgtEl>
                                      </p:cBhvr>
                                    </p:animEffect>
                                    <p:anim calcmode="lin" valueType="num">
                                      <p:cBhvr>
                                        <p:cTn id="31" dur="1000"/>
                                        <p:tgtEl>
                                          <p:spTgt spid="38"/>
                                        </p:tgtEl>
                                        <p:attrNameLst>
                                          <p:attrName>ppt_x</p:attrName>
                                        </p:attrNameLst>
                                      </p:cBhvr>
                                      <p:tavLst>
                                        <p:tav tm="0">
                                          <p:val>
                                            <p:strVal val="ppt_x"/>
                                          </p:val>
                                        </p:tav>
                                        <p:tav tm="100000">
                                          <p:val>
                                            <p:strVal val="ppt_x"/>
                                          </p:val>
                                        </p:tav>
                                      </p:tavLst>
                                    </p:anim>
                                    <p:anim calcmode="lin" valueType="num">
                                      <p:cBhvr>
                                        <p:cTn id="32" dur="100" decel="100000"/>
                                        <p:tgtEl>
                                          <p:spTgt spid="38"/>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38"/>
                                        </p:tgtEl>
                                        <p:attrNameLst>
                                          <p:attrName>ppt_y</p:attrName>
                                        </p:attrNameLst>
                                      </p:cBhvr>
                                      <p:tavLst>
                                        <p:tav tm="0">
                                          <p:val>
                                            <p:strVal val="ppt_y"/>
                                          </p:val>
                                        </p:tav>
                                        <p:tav tm="100000">
                                          <p:val>
                                            <p:strVal val="ppt_y+1"/>
                                          </p:val>
                                        </p:tav>
                                      </p:tavLst>
                                    </p:anim>
                                    <p:set>
                                      <p:cBhvr>
                                        <p:cTn id="34" dur="1" fill="hold">
                                          <p:stCondLst>
                                            <p:cond delay="999"/>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par>
                          <p:cTn id="39" fill="hold">
                            <p:stCondLst>
                              <p:cond delay="0"/>
                            </p:stCondLst>
                            <p:childTnLst>
                              <p:par>
                                <p:cTn id="40" presetID="5" presetClass="entr" presetSubtype="1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heckerboard(across)">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3" end="3"/>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7"/>
                                        </p:tgtEl>
                                        <p:attrNameLst>
                                          <p:attrName>style.visibility</p:attrName>
                                        </p:attrNameLst>
                                      </p:cBhvr>
                                      <p:to>
                                        <p:strVal val="hidden"/>
                                      </p:to>
                                    </p:set>
                                  </p:childTnLst>
                                </p:cTn>
                              </p:par>
                            </p:childTnLst>
                          </p:cTn>
                        </p:par>
                        <p:par>
                          <p:cTn id="53" fill="hold">
                            <p:stCondLst>
                              <p:cond delay="0"/>
                            </p:stCondLst>
                            <p:childTnLst>
                              <p:par>
                                <p:cTn id="54" presetID="0" presetClass="path" presetSubtype="0" accel="50000" decel="50000" fill="hold" grpId="0" nodeType="afterEffect">
                                  <p:stCondLst>
                                    <p:cond delay="0"/>
                                  </p:stCondLst>
                                  <p:childTnLst>
                                    <p:animMotion origin="layout" path="M 0 0 L 0.06666 0.08889 " pathEditMode="relative" ptsTypes="AA">
                                      <p:cBhvr>
                                        <p:cTn id="55" dur="1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39" grpId="0" animBg="1"/>
      <p:bldP spid="23" grpId="0" animBg="1"/>
      <p:bldP spid="31" grpId="0" animBg="1"/>
      <p:bldP spid="42" grpId="0" animBg="1"/>
      <p:bldP spid="37" grpId="0" animBg="1"/>
      <p:bldP spid="37" grpId="1" animBg="1"/>
      <p:bldP spid="25" grpId="0" animBg="1"/>
      <p:bldP spid="2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Blobs</a:t>
            </a:r>
            <a:endParaRPr lang="en-US" dirty="0"/>
          </a:p>
        </p:txBody>
      </p:sp>
    </p:spTree>
    <p:extLst>
      <p:ext uri="{BB962C8B-B14F-4D97-AF65-F5344CB8AC3E}">
        <p14:creationId xmlns:p14="http://schemas.microsoft.com/office/powerpoint/2010/main" val="209361832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Blob Storage Concepts</a:t>
            </a:r>
            <a:endParaRPr lang="en-US" dirty="0"/>
          </a:p>
        </p:txBody>
      </p:sp>
      <p:grpSp>
        <p:nvGrpSpPr>
          <p:cNvPr id="3" name="Group 4"/>
          <p:cNvGrpSpPr/>
          <p:nvPr/>
        </p:nvGrpSpPr>
        <p:grpSpPr>
          <a:xfrm>
            <a:off x="6162293" y="1669810"/>
            <a:ext cx="2303725" cy="4800599"/>
            <a:chOff x="5685541" y="0"/>
            <a:chExt cx="2303725" cy="4800599"/>
          </a:xfrm>
        </p:grpSpPr>
        <p:sp>
          <p:nvSpPr>
            <p:cNvPr id="45" name="Rounded Rectangle 44"/>
            <p:cNvSpPr/>
            <p:nvPr/>
          </p:nvSpPr>
          <p:spPr>
            <a:xfrm>
              <a:off x="5685541" y="0"/>
              <a:ext cx="2303725" cy="48005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6" name="Rounded Rectangle 4"/>
            <p:cNvSpPr/>
            <p:nvPr/>
          </p:nvSpPr>
          <p:spPr>
            <a:xfrm>
              <a:off x="5685541" y="0"/>
              <a:ext cx="2303725"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solidFill>
                </a:rPr>
                <a:t>Blob</a:t>
              </a:r>
              <a:endParaRPr lang="en-US" sz="3500" kern="1200" dirty="0">
                <a:solidFill>
                  <a:schemeClr val="bg1"/>
                </a:solidFill>
              </a:endParaRPr>
            </a:p>
          </p:txBody>
        </p:sp>
      </p:grpSp>
      <p:grpSp>
        <p:nvGrpSpPr>
          <p:cNvPr id="4" name="Group 5"/>
          <p:cNvGrpSpPr/>
          <p:nvPr/>
        </p:nvGrpSpPr>
        <p:grpSpPr>
          <a:xfrm>
            <a:off x="3352800" y="1669810"/>
            <a:ext cx="2514600" cy="4800599"/>
            <a:chOff x="2876048" y="0"/>
            <a:chExt cx="2514600" cy="4800599"/>
          </a:xfrm>
        </p:grpSpPr>
        <p:sp>
          <p:nvSpPr>
            <p:cNvPr id="43" name="Rounded Rectangle 42"/>
            <p:cNvSpPr/>
            <p:nvPr/>
          </p:nvSpPr>
          <p:spPr>
            <a:xfrm>
              <a:off x="2997862" y="0"/>
              <a:ext cx="2303725" cy="48005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4" name="Rounded Rectangle 6"/>
            <p:cNvSpPr/>
            <p:nvPr/>
          </p:nvSpPr>
          <p:spPr>
            <a:xfrm>
              <a:off x="2876048" y="0"/>
              <a:ext cx="2514600"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chemeClr val="bg1"/>
                  </a:solidFill>
                </a:rPr>
                <a:t>Container</a:t>
              </a:r>
              <a:endParaRPr lang="en-US" sz="3500" dirty="0">
                <a:solidFill>
                  <a:schemeClr val="bg1"/>
                </a:solidFill>
              </a:endParaRPr>
            </a:p>
          </p:txBody>
        </p:sp>
      </p:grpSp>
      <p:grpSp>
        <p:nvGrpSpPr>
          <p:cNvPr id="5" name="Group 6"/>
          <p:cNvGrpSpPr/>
          <p:nvPr/>
        </p:nvGrpSpPr>
        <p:grpSpPr>
          <a:xfrm>
            <a:off x="699001" y="1669810"/>
            <a:ext cx="2303725" cy="4800599"/>
            <a:chOff x="222249" y="0"/>
            <a:chExt cx="2303725" cy="4800599"/>
          </a:xfrm>
        </p:grpSpPr>
        <p:sp>
          <p:nvSpPr>
            <p:cNvPr id="41" name="Rounded Rectangle 40"/>
            <p:cNvSpPr/>
            <p:nvPr/>
          </p:nvSpPr>
          <p:spPr>
            <a:xfrm>
              <a:off x="222249" y="0"/>
              <a:ext cx="2303725" cy="48005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2" name="Rounded Rectangle 8"/>
            <p:cNvSpPr/>
            <p:nvPr/>
          </p:nvSpPr>
          <p:spPr>
            <a:xfrm>
              <a:off x="222249" y="0"/>
              <a:ext cx="2303725"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chemeClr val="bg1"/>
                  </a:solidFill>
                </a:rPr>
                <a:t>Account</a:t>
              </a:r>
              <a:endParaRPr lang="en-US" sz="3500" dirty="0">
                <a:solidFill>
                  <a:schemeClr val="bg1"/>
                </a:solidFill>
              </a:endParaRPr>
            </a:p>
          </p:txBody>
        </p:sp>
      </p:grpSp>
      <p:sp>
        <p:nvSpPr>
          <p:cNvPr id="39" name="Rounded Rectangle 38"/>
          <p:cNvSpPr/>
          <p:nvPr/>
        </p:nvSpPr>
        <p:spPr>
          <a:xfrm>
            <a:off x="912833" y="4490212"/>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0" name="Rounded Rectangle 10"/>
          <p:cNvSpPr/>
          <p:nvPr/>
        </p:nvSpPr>
        <p:spPr>
          <a:xfrm>
            <a:off x="940947" y="4518326"/>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800" dirty="0" smtClean="0">
                <a:solidFill>
                  <a:srgbClr val="FFFFFF"/>
                </a:solidFill>
              </a:rPr>
              <a:t>sally</a:t>
            </a:r>
            <a:endParaRPr lang="en-US" sz="2800" dirty="0">
              <a:solidFill>
                <a:srgbClr val="FFFFFF"/>
              </a:solidFill>
            </a:endParaRPr>
          </a:p>
        </p:txBody>
      </p:sp>
      <p:grpSp>
        <p:nvGrpSpPr>
          <p:cNvPr id="6" name="Group 8"/>
          <p:cNvGrpSpPr/>
          <p:nvPr/>
        </p:nvGrpSpPr>
        <p:grpSpPr>
          <a:xfrm>
            <a:off x="3217205" y="3826511"/>
            <a:ext cx="64784" cy="1295687"/>
            <a:chOff x="2740453" y="2156701"/>
            <a:chExt cx="64784" cy="1295687"/>
          </a:xfrm>
          <a:solidFill>
            <a:schemeClr val="accent4">
              <a:lumMod val="50000"/>
            </a:schemeClr>
          </a:solidFill>
        </p:grpSpPr>
        <p:sp>
          <p:nvSpPr>
            <p:cNvPr id="37" name="Straight Connector 11"/>
            <p:cNvSpPr/>
            <p:nvPr/>
          </p:nvSpPr>
          <p:spPr>
            <a:xfrm rot="18603934">
              <a:off x="2125002" y="2786549"/>
              <a:ext cx="1295687" cy="35991"/>
            </a:xfrm>
            <a:custGeom>
              <a:avLst/>
              <a:gdLst/>
              <a:ahLst/>
              <a:cxnLst/>
              <a:rect l="0" t="0" r="0" b="0"/>
              <a:pathLst>
                <a:path>
                  <a:moveTo>
                    <a:pt x="0" y="17995"/>
                  </a:moveTo>
                  <a:lnTo>
                    <a:pt x="1295687"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2"/>
            <p:cNvSpPr/>
            <p:nvPr/>
          </p:nvSpPr>
          <p:spPr>
            <a:xfrm rot="18603934">
              <a:off x="2740453" y="2772152"/>
              <a:ext cx="64784" cy="64784"/>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35" name="Rounded Rectangle 34"/>
          <p:cNvSpPr/>
          <p:nvPr/>
        </p:nvSpPr>
        <p:spPr>
          <a:xfrm>
            <a:off x="3666591" y="3498612"/>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6" name="Rounded Rectangle 14"/>
          <p:cNvSpPr/>
          <p:nvPr/>
        </p:nvSpPr>
        <p:spPr>
          <a:xfrm>
            <a:off x="3694705" y="3526726"/>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800" dirty="0" smtClean="0">
                <a:solidFill>
                  <a:srgbClr val="FFFFFF"/>
                </a:solidFill>
              </a:rPr>
              <a:t>images</a:t>
            </a:r>
            <a:endParaRPr lang="en-US" sz="2800" dirty="0">
              <a:solidFill>
                <a:srgbClr val="FFFFFF"/>
              </a:solidFill>
            </a:endParaRPr>
          </a:p>
        </p:txBody>
      </p:sp>
      <p:grpSp>
        <p:nvGrpSpPr>
          <p:cNvPr id="7" name="Group 10"/>
          <p:cNvGrpSpPr/>
          <p:nvPr/>
        </p:nvGrpSpPr>
        <p:grpSpPr>
          <a:xfrm>
            <a:off x="5480087" y="3649241"/>
            <a:ext cx="980459" cy="49022"/>
            <a:chOff x="5003335" y="1979431"/>
            <a:chExt cx="980459" cy="49022"/>
          </a:xfrm>
          <a:solidFill>
            <a:schemeClr val="accent4">
              <a:lumMod val="50000"/>
            </a:schemeClr>
          </a:solidFill>
        </p:grpSpPr>
        <p:sp>
          <p:nvSpPr>
            <p:cNvPr id="33" name="Straight Connector 15"/>
            <p:cNvSpPr/>
            <p:nvPr/>
          </p:nvSpPr>
          <p:spPr>
            <a:xfrm rot="19293342">
              <a:off x="5003335" y="1985947"/>
              <a:ext cx="980459" cy="35991"/>
            </a:xfrm>
            <a:custGeom>
              <a:avLst/>
              <a:gdLst/>
              <a:ahLst/>
              <a:cxnLst/>
              <a:rect l="0" t="0" r="0" b="0"/>
              <a:pathLst>
                <a:path>
                  <a:moveTo>
                    <a:pt x="0" y="17995"/>
                  </a:moveTo>
                  <a:lnTo>
                    <a:pt x="980459"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16"/>
            <p:cNvSpPr/>
            <p:nvPr/>
          </p:nvSpPr>
          <p:spPr>
            <a:xfrm rot="19293342">
              <a:off x="5469053" y="1979431"/>
              <a:ext cx="49022" cy="49022"/>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31" name="Rounded Rectangle 30"/>
          <p:cNvSpPr/>
          <p:nvPr/>
        </p:nvSpPr>
        <p:spPr>
          <a:xfrm>
            <a:off x="6354271" y="2889007"/>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2" name="Rounded Rectangle 18"/>
          <p:cNvSpPr/>
          <p:nvPr/>
        </p:nvSpPr>
        <p:spPr>
          <a:xfrm>
            <a:off x="6382385" y="2917121"/>
            <a:ext cx="1863543" cy="903657"/>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400" dirty="0" smtClean="0">
                <a:solidFill>
                  <a:srgbClr val="FFFFFF"/>
                </a:solidFill>
              </a:rPr>
              <a:t>PIC01.JPG</a:t>
            </a:r>
            <a:endParaRPr lang="en-US" sz="2400" dirty="0">
              <a:solidFill>
                <a:srgbClr val="FFFFFF"/>
              </a:solidFill>
            </a:endParaRPr>
          </a:p>
        </p:txBody>
      </p:sp>
      <p:grpSp>
        <p:nvGrpSpPr>
          <p:cNvPr id="8" name="Group 12"/>
          <p:cNvGrpSpPr/>
          <p:nvPr/>
        </p:nvGrpSpPr>
        <p:grpSpPr>
          <a:xfrm>
            <a:off x="5502824" y="4221879"/>
            <a:ext cx="934985" cy="46749"/>
            <a:chOff x="5026072" y="2552069"/>
            <a:chExt cx="934985" cy="46749"/>
          </a:xfrm>
          <a:solidFill>
            <a:schemeClr val="accent4">
              <a:lumMod val="50000"/>
            </a:schemeClr>
          </a:solidFill>
        </p:grpSpPr>
        <p:sp>
          <p:nvSpPr>
            <p:cNvPr id="29" name="Straight Connector 19"/>
            <p:cNvSpPr/>
            <p:nvPr/>
          </p:nvSpPr>
          <p:spPr>
            <a:xfrm rot="2087060">
              <a:off x="5026072" y="2557448"/>
              <a:ext cx="934985" cy="35991"/>
            </a:xfrm>
            <a:custGeom>
              <a:avLst/>
              <a:gdLst/>
              <a:ahLst/>
              <a:cxnLst/>
              <a:rect l="0" t="0" r="0" b="0"/>
              <a:pathLst>
                <a:path>
                  <a:moveTo>
                    <a:pt x="0" y="17995"/>
                  </a:moveTo>
                  <a:lnTo>
                    <a:pt x="934985"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0"/>
            <p:cNvSpPr/>
            <p:nvPr/>
          </p:nvSpPr>
          <p:spPr>
            <a:xfrm rot="2087060">
              <a:off x="5470190" y="2552069"/>
              <a:ext cx="46749" cy="46749"/>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7" name="Rounded Rectangle 26"/>
          <p:cNvSpPr/>
          <p:nvPr/>
        </p:nvSpPr>
        <p:spPr>
          <a:xfrm>
            <a:off x="6354271" y="4032010"/>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8" name="Rounded Rectangle 22"/>
          <p:cNvSpPr/>
          <p:nvPr/>
        </p:nvSpPr>
        <p:spPr>
          <a:xfrm>
            <a:off x="6382385" y="4060124"/>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400" dirty="0" smtClean="0">
                <a:solidFill>
                  <a:srgbClr val="FFFFFF"/>
                </a:solidFill>
              </a:rPr>
              <a:t>PIC02.JPG</a:t>
            </a:r>
            <a:endParaRPr lang="en-US" sz="2400" dirty="0">
              <a:solidFill>
                <a:srgbClr val="FFFFFF"/>
              </a:solidFill>
            </a:endParaRPr>
          </a:p>
        </p:txBody>
      </p:sp>
      <p:grpSp>
        <p:nvGrpSpPr>
          <p:cNvPr id="9" name="Group 14"/>
          <p:cNvGrpSpPr/>
          <p:nvPr/>
        </p:nvGrpSpPr>
        <p:grpSpPr>
          <a:xfrm>
            <a:off x="2662027" y="5354727"/>
            <a:ext cx="1175140" cy="58757"/>
            <a:chOff x="2185275" y="3684917"/>
            <a:chExt cx="1175140" cy="58757"/>
          </a:xfrm>
          <a:solidFill>
            <a:schemeClr val="accent4">
              <a:lumMod val="50000"/>
            </a:schemeClr>
          </a:solidFill>
        </p:grpSpPr>
        <p:sp>
          <p:nvSpPr>
            <p:cNvPr id="25" name="Straight Connector 23"/>
            <p:cNvSpPr/>
            <p:nvPr/>
          </p:nvSpPr>
          <p:spPr>
            <a:xfrm rot="2687411">
              <a:off x="2185275" y="3696300"/>
              <a:ext cx="1175140" cy="35991"/>
            </a:xfrm>
            <a:custGeom>
              <a:avLst/>
              <a:gdLst/>
              <a:ahLst/>
              <a:cxnLst/>
              <a:rect l="0" t="0" r="0" b="0"/>
              <a:pathLst>
                <a:path>
                  <a:moveTo>
                    <a:pt x="0" y="17995"/>
                  </a:moveTo>
                  <a:lnTo>
                    <a:pt x="1175140"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4"/>
            <p:cNvSpPr/>
            <p:nvPr/>
          </p:nvSpPr>
          <p:spPr>
            <a:xfrm rot="2687411">
              <a:off x="2743467" y="3684917"/>
              <a:ext cx="58757" cy="58757"/>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3" name="Rounded Rectangle 22"/>
          <p:cNvSpPr/>
          <p:nvPr/>
        </p:nvSpPr>
        <p:spPr>
          <a:xfrm>
            <a:off x="3666591" y="5318113"/>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4" name="Rounded Rectangle 26"/>
          <p:cNvSpPr/>
          <p:nvPr/>
        </p:nvSpPr>
        <p:spPr>
          <a:xfrm>
            <a:off x="3694705" y="5346227"/>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800" dirty="0" smtClean="0">
                <a:solidFill>
                  <a:srgbClr val="FFFFFF"/>
                </a:solidFill>
              </a:rPr>
              <a:t>movies</a:t>
            </a:r>
            <a:endParaRPr lang="en-US" sz="2800" dirty="0">
              <a:solidFill>
                <a:srgbClr val="FFFFFF"/>
              </a:solidFill>
            </a:endParaRPr>
          </a:p>
        </p:txBody>
      </p:sp>
      <p:grpSp>
        <p:nvGrpSpPr>
          <p:cNvPr id="10" name="Group 16"/>
          <p:cNvGrpSpPr/>
          <p:nvPr/>
        </p:nvGrpSpPr>
        <p:grpSpPr>
          <a:xfrm>
            <a:off x="5586362" y="5778858"/>
            <a:ext cx="767908" cy="38395"/>
            <a:chOff x="5109610" y="4109048"/>
            <a:chExt cx="767908" cy="38395"/>
          </a:xfrm>
          <a:solidFill>
            <a:schemeClr val="accent4">
              <a:lumMod val="50000"/>
            </a:schemeClr>
          </a:solidFill>
        </p:grpSpPr>
        <p:sp>
          <p:nvSpPr>
            <p:cNvPr id="21" name="Straight Connector 27"/>
            <p:cNvSpPr/>
            <p:nvPr/>
          </p:nvSpPr>
          <p:spPr>
            <a:xfrm>
              <a:off x="5109610" y="4110250"/>
              <a:ext cx="767908" cy="35991"/>
            </a:xfrm>
            <a:custGeom>
              <a:avLst/>
              <a:gdLst/>
              <a:ahLst/>
              <a:cxnLst/>
              <a:rect l="0" t="0" r="0" b="0"/>
              <a:pathLst>
                <a:path>
                  <a:moveTo>
                    <a:pt x="0" y="17995"/>
                  </a:moveTo>
                  <a:lnTo>
                    <a:pt x="767908"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8"/>
            <p:cNvSpPr/>
            <p:nvPr/>
          </p:nvSpPr>
          <p:spPr>
            <a:xfrm>
              <a:off x="5474367" y="4109048"/>
              <a:ext cx="38395" cy="38395"/>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1" name="Group 17"/>
          <p:cNvGrpSpPr/>
          <p:nvPr/>
        </p:nvGrpSpPr>
        <p:grpSpPr>
          <a:xfrm>
            <a:off x="6354271" y="5318113"/>
            <a:ext cx="1919771" cy="959885"/>
            <a:chOff x="5877519" y="3648303"/>
            <a:chExt cx="1919771" cy="959885"/>
          </a:xfrm>
        </p:grpSpPr>
        <p:sp>
          <p:nvSpPr>
            <p:cNvPr id="19" name="Rounded Rectangle 18"/>
            <p:cNvSpPr/>
            <p:nvPr/>
          </p:nvSpPr>
          <p:spPr>
            <a:xfrm>
              <a:off x="5877519" y="3648303"/>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0" name="Rounded Rectangle 30"/>
            <p:cNvSpPr/>
            <p:nvPr/>
          </p:nvSpPr>
          <p:spPr>
            <a:xfrm>
              <a:off x="5905633" y="3676417"/>
              <a:ext cx="1863543" cy="90365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400" dirty="0" smtClean="0">
                  <a:solidFill>
                    <a:srgbClr val="FFFFFF"/>
                  </a:solidFill>
                </a:rPr>
                <a:t>MOV1.AVI</a:t>
              </a:r>
              <a:endParaRPr lang="en-US" sz="2400" dirty="0">
                <a:solidFill>
                  <a:srgbClr val="FFFFFF"/>
                </a:solidFill>
              </a:endParaRPr>
            </a:p>
          </p:txBody>
        </p:sp>
      </p:grpSp>
    </p:spTree>
    <p:extLst>
      <p:ext uri="{BB962C8B-B14F-4D97-AF65-F5344CB8AC3E}">
        <p14:creationId xmlns:p14="http://schemas.microsoft.com/office/powerpoint/2010/main" val="289722074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Blob Features and Functions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2800" dirty="0" smtClean="0"/>
              <a:t>Store Large Objects (100s of GBs in size)</a:t>
            </a:r>
          </a:p>
          <a:p>
            <a:pPr marL="400050" indent="-400050"/>
            <a:endParaRPr lang="en-US" sz="2800" dirty="0" smtClean="0"/>
          </a:p>
          <a:p>
            <a:pPr marL="400050" indent="-400050"/>
            <a:r>
              <a:rPr lang="en-US" sz="2800" dirty="0" smtClean="0"/>
              <a:t>Associate Metadata with Blob</a:t>
            </a:r>
          </a:p>
          <a:p>
            <a:pPr lvl="1"/>
            <a:r>
              <a:rPr lang="en-US" sz="2400" dirty="0" smtClean="0"/>
              <a:t>Metadata is &lt;name, value&gt; pairs, Up to 8KB per blob</a:t>
            </a:r>
          </a:p>
          <a:p>
            <a:pPr lvl="1"/>
            <a:r>
              <a:rPr lang="en-US" sz="2400" dirty="0" smtClean="0"/>
              <a:t>Set/Get with or separate from blob data bits</a:t>
            </a:r>
          </a:p>
          <a:p>
            <a:endParaRPr lang="en-US" sz="2800" dirty="0" smtClean="0"/>
          </a:p>
          <a:p>
            <a:r>
              <a:rPr lang="en-US" sz="2800" dirty="0" smtClean="0"/>
              <a:t>Standard REST Interface</a:t>
            </a:r>
          </a:p>
          <a:p>
            <a:pPr lvl="1"/>
            <a:r>
              <a:rPr lang="en-US" sz="2400" dirty="0" err="1" smtClean="0">
                <a:solidFill>
                  <a:srgbClr val="FFC000"/>
                </a:solidFill>
              </a:rPr>
              <a:t>PutBlob</a:t>
            </a:r>
            <a:endParaRPr lang="en-US" sz="2400" dirty="0" smtClean="0">
              <a:solidFill>
                <a:srgbClr val="FFC000"/>
              </a:solidFill>
            </a:endParaRPr>
          </a:p>
          <a:p>
            <a:pPr lvl="2"/>
            <a:r>
              <a:rPr lang="en-US" sz="2000" dirty="0" smtClean="0"/>
              <a:t>Inserts a new blob, overwrites the existing blob</a:t>
            </a:r>
            <a:endParaRPr lang="en-US" sz="2000" dirty="0" smtClean="0">
              <a:solidFill>
                <a:srgbClr val="F8F57B"/>
              </a:solidFill>
            </a:endParaRPr>
          </a:p>
          <a:p>
            <a:pPr lvl="1"/>
            <a:r>
              <a:rPr lang="en-US" sz="2400" dirty="0" err="1" smtClean="0">
                <a:solidFill>
                  <a:srgbClr val="FFC000"/>
                </a:solidFill>
              </a:rPr>
              <a:t>GetBlob</a:t>
            </a:r>
            <a:endParaRPr lang="en-US" sz="2400" dirty="0" smtClean="0">
              <a:solidFill>
                <a:srgbClr val="FFC000"/>
              </a:solidFill>
            </a:endParaRPr>
          </a:p>
          <a:p>
            <a:pPr lvl="2"/>
            <a:r>
              <a:rPr lang="en-US" sz="2000" dirty="0" smtClean="0"/>
              <a:t>Get whole blob or a specific range</a:t>
            </a:r>
          </a:p>
          <a:p>
            <a:pPr lvl="1"/>
            <a:r>
              <a:rPr lang="en-US" sz="2400" dirty="0" err="1" smtClean="0">
                <a:solidFill>
                  <a:srgbClr val="FFC000"/>
                </a:solidFill>
              </a:rPr>
              <a:t>DeleteBlob</a:t>
            </a:r>
            <a:endParaRPr lang="en-US" sz="2400" dirty="0" smtClean="0">
              <a:solidFill>
                <a:srgbClr val="FFC000"/>
              </a:solidFill>
            </a:endParaRPr>
          </a:p>
          <a:p>
            <a:pPr lvl="1"/>
            <a:r>
              <a:rPr lang="en-US" sz="2400" dirty="0" err="1" smtClean="0">
                <a:solidFill>
                  <a:srgbClr val="FFC000"/>
                </a:solidFill>
              </a:rPr>
              <a:t>CopyBlob</a:t>
            </a:r>
            <a:r>
              <a:rPr lang="en-US" sz="2400" dirty="0" smtClean="0">
                <a:solidFill>
                  <a:srgbClr val="FFC000"/>
                </a:solidFill>
              </a:rPr>
              <a:t> </a:t>
            </a:r>
            <a:r>
              <a:rPr lang="en-US" sz="2400" dirty="0" smtClean="0">
                <a:solidFill>
                  <a:srgbClr val="F8F57B"/>
                </a:solidFill>
              </a:rPr>
              <a:t>(new)</a:t>
            </a:r>
          </a:p>
          <a:p>
            <a:pPr lvl="1"/>
            <a:r>
              <a:rPr lang="en-US" sz="2400" dirty="0" err="1" smtClean="0">
                <a:solidFill>
                  <a:srgbClr val="FFC000"/>
                </a:solidFill>
              </a:rPr>
              <a:t>SnapshotBlob</a:t>
            </a:r>
            <a:r>
              <a:rPr lang="en-US" sz="2400" dirty="0" smtClean="0">
                <a:solidFill>
                  <a:srgbClr val="FFC000"/>
                </a:solidFill>
              </a:rPr>
              <a:t> </a:t>
            </a:r>
            <a:r>
              <a:rPr lang="en-US" sz="2400" dirty="0" smtClean="0">
                <a:solidFill>
                  <a:srgbClr val="F8F57B"/>
                </a:solidFill>
              </a:rPr>
              <a:t>(new)</a:t>
            </a:r>
          </a:p>
          <a:p>
            <a:pPr lvl="1"/>
            <a:r>
              <a:rPr lang="en-US" sz="2400" dirty="0" err="1" smtClean="0">
                <a:solidFill>
                  <a:srgbClr val="FFC000"/>
                </a:solidFill>
              </a:rPr>
              <a:t>LeaseBlob</a:t>
            </a:r>
            <a:r>
              <a:rPr lang="en-US" sz="2400" dirty="0" smtClean="0">
                <a:solidFill>
                  <a:srgbClr val="FFC000"/>
                </a:solidFill>
              </a:rPr>
              <a:t> </a:t>
            </a:r>
            <a:r>
              <a:rPr lang="en-US" sz="2400" dirty="0" smtClean="0">
                <a:solidFill>
                  <a:srgbClr val="F8F57B"/>
                </a:solidFill>
              </a:rPr>
              <a:t>(new)</a:t>
            </a:r>
          </a:p>
          <a:p>
            <a:pPr lvl="1"/>
            <a:endParaRPr lang="en-US" sz="2000" dirty="0" smtClean="0">
              <a:solidFill>
                <a:srgbClr val="FFC000"/>
              </a:solidFill>
            </a:endParaRPr>
          </a:p>
          <a:p>
            <a:pPr lvl="2"/>
            <a:endParaRPr lang="en-US" sz="2000" dirty="0" smtClean="0">
              <a:solidFill>
                <a:srgbClr val="C00000"/>
              </a:solidFill>
            </a:endParaRPr>
          </a:p>
          <a:p>
            <a:pPr lvl="4"/>
            <a:endParaRPr lang="en-US" sz="2000" dirty="0" smtClean="0"/>
          </a:p>
          <a:p>
            <a:endParaRPr lang="en-US" sz="2800" dirty="0"/>
          </a:p>
        </p:txBody>
      </p:sp>
    </p:spTree>
    <p:extLst>
      <p:ext uri="{BB962C8B-B14F-4D97-AF65-F5344CB8AC3E}">
        <p14:creationId xmlns:p14="http://schemas.microsoft.com/office/powerpoint/2010/main" val="9963931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mtClean="0"/>
              <a:t>Two Types of Blobs Under the Hood</a:t>
            </a:r>
            <a:endParaRPr lang="en-US" dirty="0"/>
          </a:p>
        </p:txBody>
      </p:sp>
      <p:sp>
        <p:nvSpPr>
          <p:cNvPr id="2" name="Content Placeholder 1"/>
          <p:cNvSpPr>
            <a:spLocks noGrp="1"/>
          </p:cNvSpPr>
          <p:nvPr>
            <p:ph idx="1"/>
          </p:nvPr>
        </p:nvSpPr>
        <p:spPr>
          <a:xfrm>
            <a:off x="228600" y="1600200"/>
            <a:ext cx="8763000" cy="4800600"/>
          </a:xfrm>
        </p:spPr>
        <p:txBody>
          <a:bodyPr>
            <a:normAutofit fontScale="92500"/>
          </a:bodyPr>
          <a:lstStyle/>
          <a:p>
            <a:r>
              <a:rPr lang="en-US" dirty="0" smtClean="0"/>
              <a:t>Block Blob </a:t>
            </a:r>
          </a:p>
          <a:p>
            <a:pPr lvl="1"/>
            <a:r>
              <a:rPr lang="en-US" dirty="0" smtClean="0"/>
              <a:t>Targeted at streaming workloads</a:t>
            </a:r>
          </a:p>
          <a:p>
            <a:pPr lvl="1"/>
            <a:r>
              <a:rPr lang="en-US" dirty="0" smtClean="0"/>
              <a:t>Each blob consists of a sequence of </a:t>
            </a:r>
            <a:r>
              <a:rPr lang="en-US" dirty="0" smtClean="0">
                <a:solidFill>
                  <a:srgbClr val="FFC000"/>
                </a:solidFill>
              </a:rPr>
              <a:t>blocks</a:t>
            </a:r>
          </a:p>
          <a:p>
            <a:pPr lvl="2"/>
            <a:r>
              <a:rPr lang="en-US" dirty="0" smtClean="0"/>
              <a:t>Each block is identified by a Block ID</a:t>
            </a:r>
          </a:p>
          <a:p>
            <a:pPr lvl="1"/>
            <a:r>
              <a:rPr lang="en-US" dirty="0" smtClean="0"/>
              <a:t>Size limit 200GB per blob</a:t>
            </a:r>
          </a:p>
          <a:p>
            <a:pPr lvl="1"/>
            <a:endParaRPr lang="en-US" dirty="0" smtClean="0"/>
          </a:p>
          <a:p>
            <a:r>
              <a:rPr lang="en-US" dirty="0" smtClean="0"/>
              <a:t>Page Blob </a:t>
            </a:r>
            <a:r>
              <a:rPr lang="en-US" dirty="0" smtClean="0">
                <a:solidFill>
                  <a:srgbClr val="FFFF00"/>
                </a:solidFill>
              </a:rPr>
              <a:t>(new)</a:t>
            </a:r>
            <a:endParaRPr lang="en-US" dirty="0" smtClean="0"/>
          </a:p>
          <a:p>
            <a:pPr lvl="1"/>
            <a:r>
              <a:rPr lang="en-US" dirty="0" smtClean="0"/>
              <a:t>Targeted at random read/write workloads</a:t>
            </a:r>
          </a:p>
          <a:p>
            <a:pPr lvl="1"/>
            <a:r>
              <a:rPr lang="en-US" dirty="0" smtClean="0"/>
              <a:t>Each blob consists of an array of </a:t>
            </a:r>
            <a:r>
              <a:rPr lang="en-US" dirty="0" smtClean="0">
                <a:solidFill>
                  <a:srgbClr val="FFC000"/>
                </a:solidFill>
              </a:rPr>
              <a:t>pages</a:t>
            </a:r>
          </a:p>
          <a:p>
            <a:pPr lvl="2"/>
            <a:r>
              <a:rPr lang="en-US" dirty="0" smtClean="0"/>
              <a:t>Each page is identified by its offset from the start of the blob</a:t>
            </a:r>
          </a:p>
          <a:p>
            <a:pPr lvl="1"/>
            <a:r>
              <a:rPr lang="en-US" dirty="0" smtClean="0"/>
              <a:t>Size limit 1TB per blob</a:t>
            </a:r>
          </a:p>
          <a:p>
            <a:endParaRPr lang="en-US" dirty="0" smtClean="0"/>
          </a:p>
        </p:txBody>
      </p:sp>
    </p:spTree>
    <p:extLst>
      <p:ext uri="{BB962C8B-B14F-4D97-AF65-F5344CB8AC3E}">
        <p14:creationId xmlns:p14="http://schemas.microsoft.com/office/powerpoint/2010/main" val="2580717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blinds(horizontal)">
                                      <p:cBhvr>
                                        <p:cTn id="10" dur="500"/>
                                        <p:tgtEl>
                                          <p:spTgt spid="2">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blinds(horizontal)">
                                      <p:cBhvr>
                                        <p:cTn id="13" dur="500"/>
                                        <p:tgtEl>
                                          <p:spTgt spid="2">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blinds(horizontal)">
                                      <p:cBhvr>
                                        <p:cTn id="16" dur="500"/>
                                        <p:tgtEl>
                                          <p:spTgt spid="2">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blinds(horizontal)">
                                      <p:cBhvr>
                                        <p:cTn id="1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Blob Namespace</a:t>
            </a:r>
            <a:endParaRPr lang="en-US" dirty="0"/>
          </a:p>
        </p:txBody>
      </p:sp>
      <p:sp>
        <p:nvSpPr>
          <p:cNvPr id="3" name="Content Placeholder 2"/>
          <p:cNvSpPr>
            <a:spLocks noGrp="1"/>
          </p:cNvSpPr>
          <p:nvPr>
            <p:ph idx="1"/>
          </p:nvPr>
        </p:nvSpPr>
        <p:spPr>
          <a:xfrm>
            <a:off x="381000" y="1447799"/>
            <a:ext cx="8382000" cy="4031873"/>
          </a:xfrm>
        </p:spPr>
        <p:txBody>
          <a:bodyPr/>
          <a:lstStyle/>
          <a:p>
            <a:r>
              <a:rPr lang="en-US" dirty="0" smtClean="0"/>
              <a:t>Blob URL</a:t>
            </a:r>
          </a:p>
          <a:p>
            <a:pPr>
              <a:buNone/>
            </a:pPr>
            <a:r>
              <a:rPr lang="en-US" sz="2000" dirty="0" smtClean="0"/>
              <a:t>http://&lt;Account&gt;.blob.core.windows.net/&lt;Container&gt;/&lt;BlobName&gt;</a:t>
            </a:r>
          </a:p>
          <a:p>
            <a:r>
              <a:rPr lang="en-US" dirty="0" smtClean="0"/>
              <a:t>Example: </a:t>
            </a:r>
          </a:p>
          <a:p>
            <a:pPr lvl="1"/>
            <a:r>
              <a:rPr lang="en-US" dirty="0" smtClean="0"/>
              <a:t>Storage Account – sally</a:t>
            </a:r>
          </a:p>
          <a:p>
            <a:pPr lvl="1"/>
            <a:r>
              <a:rPr lang="en-US" dirty="0" smtClean="0"/>
              <a:t>Container – music</a:t>
            </a:r>
          </a:p>
          <a:p>
            <a:pPr lvl="1"/>
            <a:r>
              <a:rPr lang="en-US" dirty="0" err="1" smtClean="0"/>
              <a:t>BlobName</a:t>
            </a:r>
            <a:r>
              <a:rPr lang="en-US" dirty="0" smtClean="0"/>
              <a:t> – rock/rush/xanadu.mp3</a:t>
            </a:r>
          </a:p>
          <a:p>
            <a:pPr lvl="1"/>
            <a:r>
              <a:rPr lang="en-US" sz="2000" dirty="0" smtClean="0">
                <a:hlinkClick r:id="rId3"/>
              </a:rPr>
              <a:t>http://sally.blob.core.windows.net/music/rock/rush/xanadu.mp3</a:t>
            </a:r>
            <a:endParaRPr lang="en-US" sz="2000" dirty="0" smtClean="0"/>
          </a:p>
          <a:p>
            <a:pPr lvl="1"/>
            <a:endParaRPr lang="en-US" dirty="0" smtClean="0"/>
          </a:p>
          <a:p>
            <a:pPr lvl="1"/>
            <a:endParaRPr lang="en-US" dirty="0" smtClean="0"/>
          </a:p>
        </p:txBody>
      </p:sp>
      <p:sp>
        <p:nvSpPr>
          <p:cNvPr id="6" name="Down Arrow 5"/>
          <p:cNvSpPr/>
          <p:nvPr/>
        </p:nvSpPr>
        <p:spPr bwMode="auto">
          <a:xfrm rot="10800000">
            <a:off x="3406562" y="414126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8" name="Down Arrow 7"/>
          <p:cNvSpPr/>
          <p:nvPr/>
        </p:nvSpPr>
        <p:spPr bwMode="auto">
          <a:xfrm rot="10800000">
            <a:off x="4213242" y="414126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9" name="Down Arrow 8"/>
          <p:cNvSpPr/>
          <p:nvPr/>
        </p:nvSpPr>
        <p:spPr bwMode="auto">
          <a:xfrm rot="10800000">
            <a:off x="5411976" y="414126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0" name="Down Arrow 9"/>
          <p:cNvSpPr/>
          <p:nvPr/>
        </p:nvSpPr>
        <p:spPr bwMode="auto">
          <a:xfrm rot="10800000">
            <a:off x="1630768" y="2230182"/>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1" name="Down Arrow 10"/>
          <p:cNvSpPr/>
          <p:nvPr/>
        </p:nvSpPr>
        <p:spPr bwMode="auto">
          <a:xfrm rot="10800000">
            <a:off x="2545168" y="223018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2" name="Down Arrow 11"/>
          <p:cNvSpPr/>
          <p:nvPr/>
        </p:nvSpPr>
        <p:spPr bwMode="auto">
          <a:xfrm rot="10800000">
            <a:off x="5543929" y="2230182"/>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3" name="Down Arrow 12"/>
          <p:cNvSpPr/>
          <p:nvPr/>
        </p:nvSpPr>
        <p:spPr bwMode="auto">
          <a:xfrm rot="10800000">
            <a:off x="7086733" y="2230182"/>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Tree>
    <p:extLst>
      <p:ext uri="{BB962C8B-B14F-4D97-AF65-F5344CB8AC3E}">
        <p14:creationId xmlns:p14="http://schemas.microsoft.com/office/powerpoint/2010/main" val="4204156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xit" presetSubtype="10" fill="hold" grpId="1" nodeType="with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xit" presetSubtype="10" fill="hold" grpId="1" nodeType="withEffect">
                                  <p:stCondLst>
                                    <p:cond delay="0"/>
                                  </p:stCondLst>
                                  <p:childTnLst>
                                    <p:animEffect transition="out" filter="blinds(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linds(horizontal)">
                                      <p:cBhvr>
                                        <p:cTn id="36" dur="500"/>
                                        <p:tgtEl>
                                          <p:spTgt spid="3">
                                            <p:txEl>
                                              <p:pRg st="2" end="2"/>
                                            </p:txEl>
                                          </p:spTgt>
                                        </p:tgtEl>
                                      </p:cBhvr>
                                    </p:animEffect>
                                  </p:childTnLst>
                                </p:cTn>
                              </p:par>
                              <p:par>
                                <p:cTn id="37" presetID="3" presetClass="exit" presetSubtype="10" fill="hold" grpId="1" nodeType="withEffect">
                                  <p:stCondLst>
                                    <p:cond delay="0"/>
                                  </p:stCondLst>
                                  <p:childTnLst>
                                    <p:animEffect transition="out" filter="blinds(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3" presetClass="entr" presetSubtype="1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linds(horizontal)">
                                      <p:cBhvr>
                                        <p:cTn id="42" dur="500"/>
                                        <p:tgtEl>
                                          <p:spTgt spid="3">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linds(horizontal)">
                                      <p:cBhvr>
                                        <p:cTn id="45" dur="500"/>
                                        <p:tgtEl>
                                          <p:spTgt spid="3">
                                            <p:txEl>
                                              <p:pRg st="4" end="4"/>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blinds(horizontal)">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linds(horizontal)">
                                      <p:cBhvr>
                                        <p:cTn id="58" dur="500"/>
                                        <p:tgtEl>
                                          <p:spTgt spid="8"/>
                                        </p:tgtEl>
                                      </p:cBhvr>
                                    </p:animEffect>
                                  </p:childTnLst>
                                </p:cTn>
                              </p:par>
                              <p:par>
                                <p:cTn id="59" presetID="3" presetClass="exit" presetSubtype="10" fill="hold" grpId="1" nodeType="withEffect">
                                  <p:stCondLst>
                                    <p:cond delay="0"/>
                                  </p:stCondLst>
                                  <p:childTnLst>
                                    <p:animEffect transition="out" filter="blinds(horizontal)">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linds(horizontal)">
                                      <p:cBhvr>
                                        <p:cTn id="66" dur="500"/>
                                        <p:tgtEl>
                                          <p:spTgt spid="9"/>
                                        </p:tgtEl>
                                      </p:cBhvr>
                                    </p:animEffect>
                                  </p:childTnLst>
                                </p:cTn>
                              </p:par>
                              <p:par>
                                <p:cTn id="67" presetID="3" presetClass="exit" presetSubtype="10" fill="hold" grpId="1" nodeType="withEffect">
                                  <p:stCondLst>
                                    <p:cond delay="0"/>
                                  </p:stCondLst>
                                  <p:childTnLst>
                                    <p:animEffect transition="out" filter="blinds(horizontal)">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3" presetClass="entr" presetSubtype="10" fill="hold" nodeType="with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blinds(horizontal)">
                                      <p:cBhvr>
                                        <p:cTn id="7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800" dirty="0" smtClean="0"/>
              <a:t>Windows Azure </a:t>
            </a:r>
            <a:br>
              <a:rPr lang="en-US" sz="3800" dirty="0" smtClean="0"/>
            </a:br>
            <a:r>
              <a:rPr lang="en-US" sz="3800" dirty="0" smtClean="0"/>
              <a:t>Content Delivery Network </a:t>
            </a:r>
            <a:r>
              <a:rPr lang="en-US" sz="3600" dirty="0">
                <a:solidFill>
                  <a:srgbClr val="FFFF00"/>
                </a:solidFill>
              </a:rPr>
              <a:t>(new)</a:t>
            </a:r>
            <a:endParaRPr lang="en-US" sz="3800" dirty="0"/>
          </a:p>
        </p:txBody>
      </p:sp>
      <p:sp>
        <p:nvSpPr>
          <p:cNvPr id="3" name="Content Placeholder 2"/>
          <p:cNvSpPr>
            <a:spLocks noGrp="1"/>
          </p:cNvSpPr>
          <p:nvPr>
            <p:ph idx="1"/>
          </p:nvPr>
        </p:nvSpPr>
        <p:spPr>
          <a:xfrm>
            <a:off x="184638" y="1520463"/>
            <a:ext cx="8814983" cy="4701940"/>
          </a:xfrm>
        </p:spPr>
        <p:txBody>
          <a:bodyPr>
            <a:normAutofit fontScale="70000" lnSpcReduction="20000"/>
          </a:bodyPr>
          <a:lstStyle/>
          <a:p>
            <a:r>
              <a:rPr lang="en-US" dirty="0" smtClean="0"/>
              <a:t>Scenario</a:t>
            </a:r>
          </a:p>
          <a:p>
            <a:pPr lvl="1"/>
            <a:r>
              <a:rPr lang="en-US" dirty="0" smtClean="0"/>
              <a:t>Frequently accessed blobs</a:t>
            </a:r>
          </a:p>
          <a:p>
            <a:pPr lvl="1"/>
            <a:r>
              <a:rPr lang="en-US" dirty="0" smtClean="0"/>
              <a:t>Accessed from around the world</a:t>
            </a:r>
          </a:p>
          <a:p>
            <a:endParaRPr lang="en-US" dirty="0" smtClean="0"/>
          </a:p>
          <a:p>
            <a:r>
              <a:rPr lang="en-US" dirty="0" smtClean="0"/>
              <a:t>Desire</a:t>
            </a:r>
          </a:p>
          <a:p>
            <a:pPr lvl="1"/>
            <a:r>
              <a:rPr lang="en-US" dirty="0" smtClean="0">
                <a:gradFill>
                  <a:gsLst>
                    <a:gs pos="36000">
                      <a:schemeClr val="tx1"/>
                    </a:gs>
                    <a:gs pos="86000">
                      <a:schemeClr val="tx1"/>
                    </a:gs>
                  </a:gsLst>
                  <a:lin ang="5400000" scaled="0"/>
                </a:gradFill>
              </a:rPr>
              <a:t>Same experience for users no matter how far they are from the geo-location where the storage account is hosted</a:t>
            </a:r>
          </a:p>
          <a:p>
            <a:pPr lvl="1"/>
            <a:endParaRPr lang="en-US" dirty="0" smtClean="0"/>
          </a:p>
          <a:p>
            <a:r>
              <a:rPr lang="en-US" dirty="0" smtClean="0"/>
              <a:t>Windows Azure Content Delivery Network (CDN) provides high-bandwidth global blob content delivery</a:t>
            </a:r>
          </a:p>
          <a:p>
            <a:pPr marL="863600" lvl="2" indent="-460375"/>
            <a:r>
              <a:rPr lang="en-US" dirty="0" smtClean="0"/>
              <a:t>18 locations globally (US, Europe, Asia, Australia and South America), and growing</a:t>
            </a:r>
          </a:p>
          <a:p>
            <a:endParaRPr lang="en-US" dirty="0" smtClean="0"/>
          </a:p>
          <a:p>
            <a:r>
              <a:rPr lang="en-US" sz="2600" dirty="0" smtClean="0"/>
              <a:t>Blob service URL </a:t>
            </a:r>
            <a:r>
              <a:rPr lang="en-US" sz="2600" dirty="0" err="1" smtClean="0"/>
              <a:t>vs</a:t>
            </a:r>
            <a:r>
              <a:rPr lang="en-US" sz="2600" dirty="0" smtClean="0"/>
              <a:t> CDN URL:</a:t>
            </a:r>
          </a:p>
          <a:p>
            <a:pPr lvl="1"/>
            <a:r>
              <a:rPr lang="en-US" sz="2600" dirty="0" smtClean="0"/>
              <a:t>Windows Azure Blob URL: </a:t>
            </a:r>
            <a:r>
              <a:rPr lang="en-US" sz="2400" dirty="0" smtClean="0">
                <a:hlinkClick r:id="rId3"/>
              </a:rPr>
              <a:t>http://sally.blob.core.windows.net/</a:t>
            </a:r>
            <a:endParaRPr lang="en-US" sz="2400" dirty="0" smtClean="0"/>
          </a:p>
          <a:p>
            <a:pPr lvl="1"/>
            <a:r>
              <a:rPr lang="en-US" sz="2600" dirty="0" smtClean="0"/>
              <a:t>Windows Azure CDN URL: </a:t>
            </a:r>
            <a:r>
              <a:rPr lang="en-US" sz="2400" dirty="0" smtClean="0">
                <a:hlinkClick r:id="rId4"/>
              </a:rPr>
              <a:t>http://&lt;guid&gt;.vo.msecnd.net/ </a:t>
            </a:r>
            <a:endParaRPr lang="en-US" sz="2400" dirty="0" smtClean="0"/>
          </a:p>
          <a:p>
            <a:pPr lvl="1"/>
            <a:r>
              <a:rPr lang="en-US" sz="2600" dirty="0" smtClean="0"/>
              <a:t>Custom Domain Name for CDN: </a:t>
            </a:r>
            <a:r>
              <a:rPr lang="en-US" sz="2400" dirty="0" smtClean="0">
                <a:hlinkClick r:id="rId4"/>
              </a:rPr>
              <a:t>http://events.cohowinery.com/ </a:t>
            </a:r>
            <a:endParaRPr lang="en-US" sz="2400" dirty="0" smtClean="0"/>
          </a:p>
          <a:p>
            <a:endParaRPr lang="en-US" dirty="0" smtClean="0"/>
          </a:p>
          <a:p>
            <a:endParaRPr lang="en-US" dirty="0" smtClean="0"/>
          </a:p>
          <a:p>
            <a:pPr lvl="1"/>
            <a:endParaRPr lang="en-US" dirty="0" smtClean="0"/>
          </a:p>
          <a:p>
            <a:endParaRPr lang="en-US" dirty="0" smtClean="0"/>
          </a:p>
          <a:p>
            <a:pPr lvl="2"/>
            <a:endParaRPr lang="en-US" dirty="0" smtClean="0"/>
          </a:p>
          <a:p>
            <a:pPr lvl="1"/>
            <a:endParaRPr lang="en-US" dirty="0" smtClean="0"/>
          </a:p>
        </p:txBody>
      </p:sp>
    </p:spTree>
    <p:extLst>
      <p:ext uri="{BB962C8B-B14F-4D97-AF65-F5344CB8AC3E}">
        <p14:creationId xmlns:p14="http://schemas.microsoft.com/office/powerpoint/2010/main" val="1707218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blinds(horizontal)">
                                      <p:cBhvr>
                                        <p:cTn id="15" dur="500"/>
                                        <p:tgtEl>
                                          <p:spTgt spid="3">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blinds(horizontal)">
                                      <p:cBhvr>
                                        <p:cTn id="18" dur="500"/>
                                        <p:tgtEl>
                                          <p:spTgt spid="3">
                                            <p:txEl>
                                              <p:pRg st="11" end="1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Effect transition="in" filter="blinds(horizontal)">
                                      <p:cBhvr>
                                        <p:cTn id="23" dur="500"/>
                                        <p:tgtEl>
                                          <p:spTgt spid="3">
                                            <p:txEl>
                                              <p:pRg st="12" end="1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blinds(horizontal)">
                                      <p:cBhvr>
                                        <p:cTn id="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Tables, Blob and Queue</a:t>
            </a:r>
            <a:endParaRPr lang="en-US" dirty="0"/>
          </a:p>
        </p:txBody>
      </p:sp>
      <p:sp>
        <p:nvSpPr>
          <p:cNvPr id="4" name="Subtitle 3"/>
          <p:cNvSpPr>
            <a:spLocks noGrp="1"/>
          </p:cNvSpPr>
          <p:nvPr>
            <p:ph type="subTitle" idx="1"/>
          </p:nvPr>
        </p:nvSpPr>
        <p:spPr/>
        <p:txBody>
          <a:bodyPr/>
          <a:lstStyle/>
          <a:p>
            <a:r>
              <a:rPr lang="en-US" dirty="0" smtClean="0"/>
              <a:t>Guest Book</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2670411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a:xfrm>
            <a:off x="381000" y="1447799"/>
            <a:ext cx="8382000" cy="3594830"/>
          </a:xfrm>
        </p:spPr>
        <p:txBody>
          <a:bodyPr/>
          <a:lstStyle/>
          <a:p>
            <a:r>
              <a:rPr lang="en-US" dirty="0" smtClean="0"/>
              <a:t>Windows Azure for Application Developers</a:t>
            </a:r>
          </a:p>
          <a:p>
            <a:r>
              <a:rPr lang="en-US" dirty="0" smtClean="0"/>
              <a:t>Building an Azure Application from Scratch in </a:t>
            </a:r>
            <a:r>
              <a:rPr lang="en-US" b="1" dirty="0" smtClean="0"/>
              <a:t>Visual Studio 2010 Beta 2</a:t>
            </a:r>
          </a:p>
          <a:p>
            <a:r>
              <a:rPr lang="en-US" b="1" dirty="0" smtClean="0"/>
              <a:t>Tables, Blob &amp; Queues</a:t>
            </a:r>
          </a:p>
          <a:p>
            <a:r>
              <a:rPr lang="en-US" dirty="0" smtClean="0"/>
              <a:t>Build an application using </a:t>
            </a:r>
            <a:r>
              <a:rPr lang="en-US" b="1" dirty="0" smtClean="0"/>
              <a:t>SQL Azure </a:t>
            </a:r>
          </a:p>
          <a:p>
            <a:r>
              <a:rPr lang="en-US" dirty="0" smtClean="0"/>
              <a:t>Review Application</a:t>
            </a:r>
          </a:p>
          <a:p>
            <a:r>
              <a:rPr lang="en-US" dirty="0" smtClean="0"/>
              <a:t>Wrap Up</a:t>
            </a:r>
            <a:endParaRPr lang="en-US" dirty="0"/>
          </a:p>
        </p:txBody>
      </p:sp>
    </p:spTree>
    <p:extLst>
      <p:ext uri="{BB962C8B-B14F-4D97-AF65-F5344CB8AC3E}">
        <p14:creationId xmlns:p14="http://schemas.microsoft.com/office/powerpoint/2010/main" val="261517372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Guest Book</a:t>
            </a:r>
            <a:endParaRPr lang="en-US" dirty="0"/>
          </a:p>
        </p:txBody>
      </p:sp>
      <p:sp>
        <p:nvSpPr>
          <p:cNvPr id="15" name="TextBox 14"/>
          <p:cNvSpPr txBox="1"/>
          <p:nvPr/>
        </p:nvSpPr>
        <p:spPr>
          <a:xfrm>
            <a:off x="2648605" y="1830048"/>
            <a:ext cx="1608085"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Web Role</a:t>
            </a:r>
          </a:p>
        </p:txBody>
      </p:sp>
      <p:pic>
        <p:nvPicPr>
          <p:cNvPr id="18" name="Picture 3" descr="D:\DVD_ART36\Artwork_Imagery\Shapes\Clear glass shapes\large horizontal glass rectangle square.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5464" y="2159846"/>
            <a:ext cx="1466197" cy="13632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285" y="2471749"/>
            <a:ext cx="1521625" cy="104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noChangeAspect="1"/>
          </p:cNvGrpSpPr>
          <p:nvPr/>
        </p:nvGrpSpPr>
        <p:grpSpPr>
          <a:xfrm>
            <a:off x="3013357" y="2588140"/>
            <a:ext cx="977944" cy="838960"/>
            <a:chOff x="1539283" y="3066468"/>
            <a:chExt cx="1752539" cy="1503470"/>
          </a:xfrm>
        </p:grpSpPr>
        <p:pic>
          <p:nvPicPr>
            <p:cNvPr id="21" name="Picture 4" descr="D:\DVD_ART36\Artwork_Imagery\Icons - Illustrations\_ SEVEN STYLE\world globe map.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9283" y="3066468"/>
              <a:ext cx="1503470" cy="15034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D:\DVD_ART36\Artwork_Imagery\Icons - Illustrations\_ WINDOWS SERVER ICONS\Misc\box arrow blue.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3272" y="3724226"/>
              <a:ext cx="918550" cy="83299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p:cNvCxnSpPr>
            <a:stCxn id="25" idx="3"/>
            <a:endCxn id="23" idx="1"/>
          </p:cNvCxnSpPr>
          <p:nvPr/>
        </p:nvCxnSpPr>
        <p:spPr>
          <a:xfrm>
            <a:off x="1916910" y="2993719"/>
            <a:ext cx="870954" cy="153"/>
          </a:xfrm>
          <a:prstGeom prst="line">
            <a:avLst/>
          </a:prstGeom>
        </p:spPr>
        <p:style>
          <a:lnRef idx="2">
            <a:schemeClr val="accent3"/>
          </a:lnRef>
          <a:fillRef idx="0">
            <a:schemeClr val="accent3"/>
          </a:fillRef>
          <a:effectRef idx="1">
            <a:schemeClr val="accent3"/>
          </a:effectRef>
          <a:fontRef idx="minor">
            <a:schemeClr val="tx1"/>
          </a:fontRef>
        </p:style>
      </p:cxnSp>
      <p:sp>
        <p:nvSpPr>
          <p:cNvPr id="32" name="TextBox 31"/>
          <p:cNvSpPr txBox="1"/>
          <p:nvPr/>
        </p:nvSpPr>
        <p:spPr>
          <a:xfrm>
            <a:off x="7042059" y="1824788"/>
            <a:ext cx="1608085"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Worker Role</a:t>
            </a:r>
          </a:p>
        </p:txBody>
      </p:sp>
      <p:pic>
        <p:nvPicPr>
          <p:cNvPr id="33" name="Picture 3" descr="D:\DVD_ART36\Artwork_Imagery\Shapes\Clear glass shapes\large horizontal glass rectangle square.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8918" y="2154586"/>
            <a:ext cx="1466197" cy="13632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DVD_ART36\Artwork_Imagery\Icons - Illustrations\_ SEVEN STYLE\world globe map.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6811" y="2582880"/>
            <a:ext cx="838960" cy="8389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896059" y="2949919"/>
            <a:ext cx="464827" cy="46482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D:\DVD_ART36\Artwork_Imagery\Shapes\Clear glass shapes\large horizontal glass rectangle square.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7041" y="4526568"/>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959371" y="4998246"/>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Blob</a:t>
            </a:r>
          </a:p>
        </p:txBody>
      </p:sp>
      <p:pic>
        <p:nvPicPr>
          <p:cNvPr id="37" name="Picture 3" descr="D:\DVD_ART36\Artwork_Imagery\Shapes\Clear glass shapes\large horizontal glass rectangle square.png"/>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810" y="2556343"/>
            <a:ext cx="1914666" cy="88052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5541097" y="2835609"/>
            <a:ext cx="812401" cy="223376"/>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Queue</a:t>
            </a:r>
          </a:p>
        </p:txBody>
      </p:sp>
      <p:pic>
        <p:nvPicPr>
          <p:cNvPr id="41" name="Picture 3" descr="D:\DVD_ART36\Artwork_Imagery\Icons - Illustrations\_ REAL VISTA STYLE\mail envelop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062" y="2624997"/>
            <a:ext cx="770001" cy="7700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D:\DVD_ART36\Artwork_Imagery\Icons - Illustrations\_ VISTA STYLE\gallery photos.png"/>
          <p:cNvPicPr>
            <a:picLocks noChangeAspect="1" noChangeArrowheads="1"/>
          </p:cNvPicPr>
          <p:nvPr/>
        </p:nvPicPr>
        <p:blipFill>
          <a:blip r:embed="rId11">
            <a:extLst>
              <a:ext uri="{BEBA8EAE-BF5A-486C-A8C5-ECC9F3942E4B}">
                <a14:imgProps xmlns:a14="http://schemas.microsoft.com/office/drawing/2010/main">
                  <a14:imgLayer r:embed="rId12">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638729" y="4636208"/>
            <a:ext cx="1060704" cy="1060704"/>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a:stCxn id="23" idx="3"/>
            <a:endCxn id="37" idx="1"/>
          </p:cNvCxnSpPr>
          <p:nvPr/>
        </p:nvCxnSpPr>
        <p:spPr>
          <a:xfrm>
            <a:off x="4254061" y="2993872"/>
            <a:ext cx="509749" cy="2731"/>
          </a:xfrm>
          <a:prstGeom prst="line">
            <a:avLst/>
          </a:prstGeom>
        </p:spPr>
        <p:style>
          <a:lnRef idx="2">
            <a:schemeClr val="accent3"/>
          </a:lnRef>
          <a:fillRef idx="0">
            <a:schemeClr val="accent3"/>
          </a:fillRef>
          <a:effectRef idx="1">
            <a:schemeClr val="accent3"/>
          </a:effectRef>
          <a:fontRef idx="minor">
            <a:schemeClr val="tx1"/>
          </a:fontRef>
        </p:style>
      </p:cxnSp>
      <p:cxnSp>
        <p:nvCxnSpPr>
          <p:cNvPr id="44" name="Straight Connector 43"/>
          <p:cNvCxnSpPr>
            <a:stCxn id="37" idx="3"/>
            <a:endCxn id="31" idx="1"/>
          </p:cNvCxnSpPr>
          <p:nvPr/>
        </p:nvCxnSpPr>
        <p:spPr>
          <a:xfrm flipV="1">
            <a:off x="6678476" y="2988612"/>
            <a:ext cx="502842" cy="7991"/>
          </a:xfrm>
          <a:prstGeom prst="line">
            <a:avLst/>
          </a:prstGeom>
        </p:spPr>
        <p:style>
          <a:lnRef idx="2">
            <a:schemeClr val="accent3"/>
          </a:lnRef>
          <a:fillRef idx="0">
            <a:schemeClr val="accent3"/>
          </a:fillRef>
          <a:effectRef idx="1">
            <a:schemeClr val="accent3"/>
          </a:effectRef>
          <a:fontRef idx="minor">
            <a:schemeClr val="tx1"/>
          </a:fontRef>
        </p:style>
      </p:cxnSp>
      <p:pic>
        <p:nvPicPr>
          <p:cNvPr id="31" name="Picture 3" descr="D:\DVD_ART36\Artwork_Imagery\Shapes\Clear glass shapes\large horizontal glass rectangle square.png"/>
          <p:cNvPicPr>
            <a:picLocks noChangeAspect="1" noChangeArrowheads="1"/>
          </p:cNvPicPr>
          <p:nvPr/>
        </p:nvPicPr>
        <p:blipFill>
          <a:blip r:embed="rId13">
            <a:duotone>
              <a:schemeClr val="accent4">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81318" y="2306986"/>
            <a:ext cx="1466197" cy="13632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D:\DVD_ART36\Artwork_Imagery\Shapes\Clear glass shapes\large horizontal glass rectangle square.png"/>
          <p:cNvPicPr>
            <a:picLocks noChangeAspect="1" noChangeArrowheads="1"/>
          </p:cNvPicPr>
          <p:nvPr/>
        </p:nvPicPr>
        <p:blipFill>
          <a:blip r:embed="rId13">
            <a:duotone>
              <a:schemeClr val="accent4">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87864" y="2312246"/>
            <a:ext cx="1466197" cy="1363251"/>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Connector 51"/>
          <p:cNvCxnSpPr>
            <a:stCxn id="23" idx="3"/>
            <a:endCxn id="39" idx="0"/>
          </p:cNvCxnSpPr>
          <p:nvPr/>
        </p:nvCxnSpPr>
        <p:spPr>
          <a:xfrm>
            <a:off x="4254061" y="2993872"/>
            <a:ext cx="1432032" cy="1532696"/>
          </a:xfrm>
          <a:prstGeom prst="line">
            <a:avLst/>
          </a:prstGeom>
        </p:spPr>
        <p:style>
          <a:lnRef idx="2">
            <a:schemeClr val="accent3"/>
          </a:lnRef>
          <a:fillRef idx="0">
            <a:schemeClr val="accent3"/>
          </a:fillRef>
          <a:effectRef idx="1">
            <a:schemeClr val="accent3"/>
          </a:effectRef>
          <a:fontRef idx="minor">
            <a:schemeClr val="tx1"/>
          </a:fontRef>
        </p:style>
      </p:cxnSp>
      <p:cxnSp>
        <p:nvCxnSpPr>
          <p:cNvPr id="55" name="Straight Connector 54"/>
          <p:cNvCxnSpPr>
            <a:stCxn id="31" idx="1"/>
            <a:endCxn id="39" idx="0"/>
          </p:cNvCxnSpPr>
          <p:nvPr/>
        </p:nvCxnSpPr>
        <p:spPr>
          <a:xfrm flipH="1">
            <a:off x="5686093" y="2988612"/>
            <a:ext cx="1495225" cy="1537956"/>
          </a:xfrm>
          <a:prstGeom prst="line">
            <a:avLst/>
          </a:prstGeom>
        </p:spPr>
        <p:style>
          <a:lnRef idx="2">
            <a:schemeClr val="accent3"/>
          </a:lnRef>
          <a:fillRef idx="0">
            <a:schemeClr val="accent3"/>
          </a:fillRef>
          <a:effectRef idx="1">
            <a:schemeClr val="accent3"/>
          </a:effectRef>
          <a:fontRef idx="minor">
            <a:schemeClr val="tx1"/>
          </a:fontRef>
        </p:style>
      </p:cxnSp>
      <p:pic>
        <p:nvPicPr>
          <p:cNvPr id="26" name="Picture 3" descr="D:\DVD_ART36\Artwork_Imagery\Shapes\Clear glass shapes\large horizontal glass rectangle square.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8935" y="550130"/>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101265" y="1021808"/>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Tables</a:t>
            </a:r>
          </a:p>
        </p:txBody>
      </p:sp>
      <p:cxnSp>
        <p:nvCxnSpPr>
          <p:cNvPr id="29" name="Straight Connector 28"/>
          <p:cNvCxnSpPr>
            <a:stCxn id="23" idx="3"/>
          </p:cNvCxnSpPr>
          <p:nvPr/>
        </p:nvCxnSpPr>
        <p:spPr>
          <a:xfrm flipV="1">
            <a:off x="4254061" y="1830048"/>
            <a:ext cx="1445372" cy="1163824"/>
          </a:xfrm>
          <a:prstGeom prst="line">
            <a:avLst/>
          </a:prstGeom>
        </p:spPr>
        <p:style>
          <a:lnRef idx="2">
            <a:schemeClr val="accent3"/>
          </a:lnRef>
          <a:fillRef idx="0">
            <a:schemeClr val="accent3"/>
          </a:fillRef>
          <a:effectRef idx="1">
            <a:schemeClr val="accent3"/>
          </a:effectRef>
          <a:fontRef idx="minor">
            <a:schemeClr val="tx1"/>
          </a:fontRef>
        </p:style>
      </p:cxnSp>
      <p:cxnSp>
        <p:nvCxnSpPr>
          <p:cNvPr id="34" name="Straight Connector 33"/>
          <p:cNvCxnSpPr>
            <a:stCxn id="31" idx="1"/>
          </p:cNvCxnSpPr>
          <p:nvPr/>
        </p:nvCxnSpPr>
        <p:spPr>
          <a:xfrm flipH="1" flipV="1">
            <a:off x="5686092" y="1830048"/>
            <a:ext cx="1495226" cy="1158564"/>
          </a:xfrm>
          <a:prstGeom prst="line">
            <a:avLst/>
          </a:prstGeom>
        </p:spPr>
        <p:style>
          <a:lnRef idx="2">
            <a:schemeClr val="accent3"/>
          </a:lnRef>
          <a:fillRef idx="0">
            <a:schemeClr val="accent3"/>
          </a:fillRef>
          <a:effectRef idx="1">
            <a:schemeClr val="accent3"/>
          </a:effectRef>
          <a:fontRef idx="minor">
            <a:schemeClr val="tx1"/>
          </a:fontRef>
        </p:style>
      </p:cxnSp>
      <p:sp>
        <p:nvSpPr>
          <p:cNvPr id="45" name="Can 44"/>
          <p:cNvSpPr/>
          <p:nvPr/>
        </p:nvSpPr>
        <p:spPr bwMode="auto">
          <a:xfrm>
            <a:off x="4875487" y="769121"/>
            <a:ext cx="952500" cy="836676"/>
          </a:xfrm>
          <a:prstGeom prst="can">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6394050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t>
            </a:r>
            <a:r>
              <a:rPr lang="en-US" dirty="0" err="1" smtClean="0"/>
              <a:t>XDrive</a:t>
            </a:r>
            <a:r>
              <a:rPr lang="en-US" dirty="0" smtClean="0"/>
              <a:t> </a:t>
            </a:r>
            <a:r>
              <a:rPr lang="en-US" dirty="0" smtClean="0">
                <a:solidFill>
                  <a:srgbClr val="FFFF00"/>
                </a:solidFill>
              </a:rPr>
              <a:t>(new</a:t>
            </a:r>
            <a:r>
              <a:rPr lang="en-US" dirty="0">
                <a:solidFill>
                  <a:srgbClr val="FFFF00"/>
                </a:solidFill>
              </a:rPr>
              <a:t>)</a:t>
            </a:r>
            <a:endParaRPr lang="en-US" dirty="0"/>
          </a:p>
        </p:txBody>
      </p:sp>
      <p:sp>
        <p:nvSpPr>
          <p:cNvPr id="3" name="Content Placeholder 2"/>
          <p:cNvSpPr>
            <a:spLocks noGrp="1"/>
          </p:cNvSpPr>
          <p:nvPr>
            <p:ph type="body" sz="quarter" idx="10"/>
          </p:nvPr>
        </p:nvSpPr>
        <p:spPr/>
        <p:txBody>
          <a:bodyPr>
            <a:noAutofit/>
          </a:bodyPr>
          <a:lstStyle/>
          <a:p>
            <a:r>
              <a:rPr lang="en-US" sz="2400" dirty="0" smtClean="0"/>
              <a:t>Provides a durable NTFS volume for Windows Azure applications to use</a:t>
            </a:r>
          </a:p>
          <a:p>
            <a:pPr lvl="1"/>
            <a:r>
              <a:rPr lang="en-US" sz="2000" dirty="0" smtClean="0"/>
              <a:t>Use existing NTFS APIs to access a durable drive</a:t>
            </a:r>
          </a:p>
          <a:p>
            <a:pPr lvl="2"/>
            <a:r>
              <a:rPr lang="en-US" sz="1800" dirty="0" smtClean="0"/>
              <a:t>Durability and survival of data on application failover </a:t>
            </a:r>
          </a:p>
          <a:p>
            <a:pPr lvl="1"/>
            <a:r>
              <a:rPr lang="en-US" sz="2000" dirty="0" smtClean="0"/>
              <a:t>Enables migrating existing NTFS applications to the cloud</a:t>
            </a:r>
          </a:p>
          <a:p>
            <a:endParaRPr lang="en-US" sz="2400" dirty="0" smtClean="0"/>
          </a:p>
          <a:p>
            <a:r>
              <a:rPr lang="en-US" sz="2400" dirty="0" smtClean="0"/>
              <a:t>A Windows Azure Drive is a Page Blob</a:t>
            </a:r>
          </a:p>
          <a:p>
            <a:pPr lvl="1"/>
            <a:r>
              <a:rPr lang="en-US" sz="2000" dirty="0" smtClean="0"/>
              <a:t>Example, mount Page Blob as X:\</a:t>
            </a:r>
          </a:p>
          <a:p>
            <a:pPr lvl="2"/>
            <a:r>
              <a:rPr lang="en-US" sz="1600" dirty="0" smtClean="0">
                <a:hlinkClick r:id="rId3"/>
              </a:rPr>
              <a:t>http://&lt;accountname&gt;.blob.core.windows.net/&lt;containername&gt;/&lt;blobname&gt;</a:t>
            </a:r>
            <a:endParaRPr lang="en-US" sz="1600" dirty="0" smtClean="0"/>
          </a:p>
          <a:p>
            <a:pPr lvl="1"/>
            <a:r>
              <a:rPr lang="en-US" sz="2000" dirty="0" smtClean="0"/>
              <a:t>All writes to drive are made durable to the Page Blob</a:t>
            </a:r>
          </a:p>
          <a:p>
            <a:pPr lvl="2"/>
            <a:r>
              <a:rPr lang="en-US" sz="1800" dirty="0" smtClean="0"/>
              <a:t>Drive made durable through standard Page Blob replication</a:t>
            </a:r>
          </a:p>
          <a:p>
            <a:pPr lvl="2"/>
            <a:r>
              <a:rPr lang="en-US" sz="1800" dirty="0" smtClean="0"/>
              <a:t>Drive persists even when not mounted as a Page Blob</a:t>
            </a:r>
          </a:p>
          <a:p>
            <a:pPr lvl="1"/>
            <a:endParaRPr lang="en-US" sz="2000" dirty="0" smtClean="0"/>
          </a:p>
        </p:txBody>
      </p:sp>
    </p:spTree>
    <p:extLst>
      <p:ext uri="{BB962C8B-B14F-4D97-AF65-F5344CB8AC3E}">
        <p14:creationId xmlns:p14="http://schemas.microsoft.com/office/powerpoint/2010/main" val="992754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linds(horizontal)">
                                      <p:cBhvr>
                                        <p:cTn id="19" dur="500"/>
                                        <p:tgtEl>
                                          <p:spTgt spid="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SQL Azure</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2132859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81001" y="2286001"/>
            <a:ext cx="4168180" cy="3795271"/>
          </a:xfrm>
          <a:prstGeom prst="roundRect">
            <a:avLst/>
          </a:prstGeom>
          <a:gradFill>
            <a:gsLst>
              <a:gs pos="20000">
                <a:schemeClr val="accent5">
                  <a:shade val="58000"/>
                  <a:satMod val="150000"/>
                  <a:alpha val="84000"/>
                  <a:lumMod val="97000"/>
                </a:schemeClr>
              </a:gs>
              <a:gs pos="50000">
                <a:schemeClr val="accent5">
                  <a:tint val="90000"/>
                  <a:satMod val="135000"/>
                </a:schemeClr>
              </a:gs>
              <a:gs pos="100000">
                <a:schemeClr val="accent5">
                  <a:tint val="80000"/>
                  <a:satMod val="155000"/>
                </a:schemeClr>
              </a:gs>
            </a:gsLst>
          </a:gradFill>
        </p:spPr>
        <p:style>
          <a:lnRef idx="1">
            <a:schemeClr val="accent5"/>
          </a:lnRef>
          <a:fillRef idx="3">
            <a:schemeClr val="accent5"/>
          </a:fillRef>
          <a:effectRef idx="2">
            <a:schemeClr val="accent5"/>
          </a:effectRef>
          <a:fontRef idx="minor">
            <a:schemeClr val="lt1"/>
          </a:fontRef>
        </p:style>
        <p:txBody>
          <a:bodyPr lIns="1737360" rtlCol="0" anchor="t" anchorCtr="0"/>
          <a:lstStyle/>
          <a:p>
            <a:pPr algn="ctr"/>
            <a:endParaRPr lang="en-US" sz="1200" dirty="0"/>
          </a:p>
        </p:txBody>
      </p:sp>
      <p:sp>
        <p:nvSpPr>
          <p:cNvPr id="19" name="Title 3"/>
          <p:cNvSpPr>
            <a:spLocks noGrp="1"/>
          </p:cNvSpPr>
          <p:nvPr>
            <p:ph type="title"/>
          </p:nvPr>
        </p:nvSpPr>
        <p:spPr>
          <a:xfrm>
            <a:off x="457200" y="274638"/>
            <a:ext cx="8229600" cy="807394"/>
          </a:xfrm>
        </p:spPr>
        <p:txBody>
          <a:bodyPr>
            <a:normAutofit/>
          </a:bodyPr>
          <a:lstStyle/>
          <a:p>
            <a:r>
              <a:rPr lang="en-US" dirty="0" smtClean="0"/>
              <a:t>SQL Azure Database</a:t>
            </a:r>
            <a:endParaRPr lang="en-US" dirty="0"/>
          </a:p>
        </p:txBody>
      </p:sp>
      <p:sp>
        <p:nvSpPr>
          <p:cNvPr id="20" name="Content Placeholder 6"/>
          <p:cNvSpPr txBox="1">
            <a:spLocks/>
          </p:cNvSpPr>
          <p:nvPr/>
        </p:nvSpPr>
        <p:spPr>
          <a:xfrm>
            <a:off x="4724400" y="4258104"/>
            <a:ext cx="4018548" cy="2077084"/>
          </a:xfrm>
          <a:prstGeom prst="rect">
            <a:avLst/>
          </a:prstGeom>
        </p:spPr>
        <p:txBody>
          <a:bodyPr vert="horz" lIns="91440" tIns="45720" rIns="91440" bIns="45720" rtlCol="0">
            <a:noAutofit/>
          </a:bodyPr>
          <a:lstStyle/>
          <a:p>
            <a:pPr indent="-171450" algn="ctr">
              <a:lnSpc>
                <a:spcPct val="120000"/>
              </a:lnSpc>
              <a:spcAft>
                <a:spcPts val="600"/>
              </a:spcAft>
            </a:pPr>
            <a:r>
              <a:rPr lang="en-US" sz="1600" i="1" u="sng" dirty="0"/>
              <a:t>Customer Value Props</a:t>
            </a:r>
          </a:p>
          <a:p>
            <a:pPr marL="166688" lvl="1" indent="-166688">
              <a:spcBef>
                <a:spcPts val="300"/>
              </a:spcBef>
              <a:buFont typeface="Wingdings" pitchFamily="2" charset="2"/>
              <a:buChar char="ü"/>
            </a:pPr>
            <a:r>
              <a:rPr lang="en-US" sz="1400" dirty="0" smtClean="0"/>
              <a:t>Self-provisioning and capacity on demand</a:t>
            </a:r>
          </a:p>
          <a:p>
            <a:pPr marL="166688" lvl="1" indent="-166688">
              <a:spcBef>
                <a:spcPts val="300"/>
              </a:spcBef>
              <a:buFont typeface="Wingdings" pitchFamily="2" charset="2"/>
              <a:buChar char="ü"/>
            </a:pPr>
            <a:r>
              <a:rPr lang="en-US" sz="1400" dirty="0" smtClean="0"/>
              <a:t>Symmetry w/ on-premises database platform</a:t>
            </a:r>
          </a:p>
          <a:p>
            <a:pPr marL="166688" lvl="1" indent="-166688">
              <a:spcBef>
                <a:spcPts val="300"/>
              </a:spcBef>
              <a:buFont typeface="Wingdings" pitchFamily="2" charset="2"/>
              <a:buChar char="ü"/>
            </a:pPr>
            <a:r>
              <a:rPr lang="en-US" sz="1400" dirty="0" smtClean="0"/>
              <a:t>Automatic high-availability and fault-tolerance</a:t>
            </a:r>
          </a:p>
          <a:p>
            <a:pPr marL="166688" lvl="1" indent="-166688">
              <a:spcBef>
                <a:spcPts val="300"/>
              </a:spcBef>
              <a:buFont typeface="Wingdings" pitchFamily="2" charset="2"/>
              <a:buChar char="ü"/>
            </a:pPr>
            <a:r>
              <a:rPr lang="en-US" sz="1400" dirty="0" smtClean="0"/>
              <a:t>Automated DB maintenance (infrastructure)</a:t>
            </a:r>
          </a:p>
          <a:p>
            <a:pPr marL="166688" lvl="1" indent="-166688">
              <a:spcBef>
                <a:spcPts val="300"/>
              </a:spcBef>
              <a:buFont typeface="Wingdings" pitchFamily="2" charset="2"/>
              <a:buChar char="ü"/>
            </a:pPr>
            <a:r>
              <a:rPr lang="en-US" sz="1400" dirty="0" smtClean="0"/>
              <a:t>Simple, flexible pricing – “pay as you grow”</a:t>
            </a:r>
            <a:endParaRPr lang="en-US" sz="1400" dirty="0"/>
          </a:p>
        </p:txBody>
      </p:sp>
      <p:sp>
        <p:nvSpPr>
          <p:cNvPr id="21" name="Rectangle 20"/>
          <p:cNvSpPr/>
          <p:nvPr/>
        </p:nvSpPr>
        <p:spPr>
          <a:xfrm>
            <a:off x="548640" y="3605680"/>
            <a:ext cx="2289220" cy="2172965"/>
          </a:xfrm>
          <a:prstGeom prst="rect">
            <a:avLst/>
          </a:prstGeom>
          <a:gradFill>
            <a:gsLst>
              <a:gs pos="39000">
                <a:schemeClr val="accent5">
                  <a:tint val="70000"/>
                  <a:satMod val="180000"/>
                </a:schemeClr>
              </a:gs>
              <a:gs pos="67000">
                <a:schemeClr val="accent5">
                  <a:tint val="30000"/>
                  <a:satMod val="180000"/>
                </a:schemeClr>
              </a:gs>
              <a:gs pos="100000">
                <a:schemeClr val="accent5">
                  <a:tint val="22000"/>
                  <a:satMod val="180000"/>
                </a:schemeClr>
              </a:gs>
            </a:gsLst>
          </a:gradFill>
        </p:spPr>
        <p:style>
          <a:lnRef idx="1">
            <a:schemeClr val="accent5"/>
          </a:lnRef>
          <a:fillRef idx="2">
            <a:schemeClr val="accent5"/>
          </a:fillRef>
          <a:effectRef idx="1">
            <a:schemeClr val="accent5"/>
          </a:effectRef>
          <a:fontRef idx="minor">
            <a:schemeClr val="dk1"/>
          </a:fontRef>
        </p:style>
        <p:txBody>
          <a:bodyPr lIns="1554480" tIns="45720" rIns="0" rtlCol="0" anchor="b" anchorCtr="0"/>
          <a:lstStyle/>
          <a:p>
            <a:pPr algn="ctr"/>
            <a:r>
              <a:rPr lang="en-US" sz="1100" dirty="0"/>
              <a:t>MS</a:t>
            </a:r>
          </a:p>
          <a:p>
            <a:pPr algn="ctr"/>
            <a:r>
              <a:rPr lang="en-US" sz="1100" dirty="0"/>
              <a:t>Datacenter</a:t>
            </a:r>
            <a:endParaRPr lang="en-US" sz="1200" dirty="0"/>
          </a:p>
        </p:txBody>
      </p:sp>
      <p:sp>
        <p:nvSpPr>
          <p:cNvPr id="22" name="Rounded Rectangle 21"/>
          <p:cNvSpPr/>
          <p:nvPr/>
        </p:nvSpPr>
        <p:spPr>
          <a:xfrm>
            <a:off x="766991" y="3723511"/>
            <a:ext cx="2010191" cy="1061251"/>
          </a:xfrm>
          <a:prstGeom prst="roundRect">
            <a:avLst/>
          </a:prstGeom>
        </p:spPr>
        <p:style>
          <a:lnRef idx="1">
            <a:schemeClr val="accent3"/>
          </a:lnRef>
          <a:fillRef idx="3">
            <a:schemeClr val="accent3"/>
          </a:fillRef>
          <a:effectRef idx="2">
            <a:schemeClr val="accent3"/>
          </a:effectRef>
          <a:fontRef idx="minor">
            <a:schemeClr val="lt1"/>
          </a:fontRef>
        </p:style>
        <p:txBody>
          <a:bodyPr lIns="914400" tIns="1005840" rIns="0" bIns="0" rtlCol="0" anchor="b" anchorCtr="0"/>
          <a:lstStyle/>
          <a:p>
            <a:pPr algn="ctr"/>
            <a:r>
              <a:rPr lang="en-US" sz="1100" dirty="0">
                <a:solidFill>
                  <a:schemeClr val="bg1"/>
                </a:solidFill>
              </a:rPr>
              <a:t>Windows Azure </a:t>
            </a:r>
          </a:p>
          <a:p>
            <a:pPr algn="ctr"/>
            <a:r>
              <a:rPr lang="en-US" sz="1100" dirty="0">
                <a:solidFill>
                  <a:schemeClr val="bg1"/>
                </a:solidFill>
              </a:rPr>
              <a:t>Compute</a:t>
            </a:r>
            <a:endParaRPr lang="en-US" sz="1100" dirty="0"/>
          </a:p>
        </p:txBody>
      </p:sp>
      <p:sp>
        <p:nvSpPr>
          <p:cNvPr id="24" name="Rounded Rectangle 23"/>
          <p:cNvSpPr/>
          <p:nvPr/>
        </p:nvSpPr>
        <p:spPr>
          <a:xfrm>
            <a:off x="961416" y="2503336"/>
            <a:ext cx="1167104" cy="3650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bg1"/>
                </a:solidFill>
              </a:rPr>
              <a:t>Browser</a:t>
            </a:r>
            <a:endParaRPr lang="en-US" dirty="0" smtClean="0">
              <a:solidFill>
                <a:schemeClr val="bg1"/>
              </a:solidFill>
            </a:endParaRPr>
          </a:p>
        </p:txBody>
      </p:sp>
      <p:sp>
        <p:nvSpPr>
          <p:cNvPr id="30" name="TextBox 29"/>
          <p:cNvSpPr txBox="1"/>
          <p:nvPr/>
        </p:nvSpPr>
        <p:spPr>
          <a:xfrm>
            <a:off x="548640" y="3209168"/>
            <a:ext cx="896399" cy="430887"/>
          </a:xfrm>
          <a:prstGeom prst="rect">
            <a:avLst/>
          </a:prstGeom>
          <a:noFill/>
        </p:spPr>
        <p:txBody>
          <a:bodyPr wrap="none" rtlCol="0">
            <a:spAutoFit/>
          </a:bodyPr>
          <a:lstStyle/>
          <a:p>
            <a:pPr algn="ctr"/>
            <a:r>
              <a:rPr lang="en-US" sz="1100" dirty="0" smtClean="0">
                <a:solidFill>
                  <a:schemeClr val="bg1"/>
                </a:solidFill>
              </a:rPr>
              <a:t>SOAP/REST</a:t>
            </a:r>
          </a:p>
          <a:p>
            <a:pPr algn="ctr"/>
            <a:r>
              <a:rPr lang="en-US" sz="1100" dirty="0" smtClean="0">
                <a:solidFill>
                  <a:schemeClr val="bg1"/>
                </a:solidFill>
              </a:rPr>
              <a:t>HTTP/S</a:t>
            </a:r>
            <a:endParaRPr lang="en-US" sz="1100" dirty="0">
              <a:solidFill>
                <a:schemeClr val="bg1"/>
              </a:solidFill>
            </a:endParaRPr>
          </a:p>
        </p:txBody>
      </p:sp>
      <p:sp>
        <p:nvSpPr>
          <p:cNvPr id="37" name="TextBox 36"/>
          <p:cNvSpPr txBox="1"/>
          <p:nvPr/>
        </p:nvSpPr>
        <p:spPr>
          <a:xfrm>
            <a:off x="525441" y="4841334"/>
            <a:ext cx="990977" cy="261610"/>
          </a:xfrm>
          <a:prstGeom prst="rect">
            <a:avLst/>
          </a:prstGeom>
          <a:noFill/>
        </p:spPr>
        <p:txBody>
          <a:bodyPr wrap="none" rtlCol="0">
            <a:spAutoFit/>
          </a:bodyPr>
          <a:lstStyle/>
          <a:p>
            <a:r>
              <a:rPr lang="en-US" sz="1100" b="1" dirty="0" smtClean="0">
                <a:solidFill>
                  <a:schemeClr val="bg1"/>
                </a:solidFill>
              </a:rPr>
              <a:t>T-SQL (TDS)</a:t>
            </a:r>
            <a:endParaRPr lang="en-US" sz="1100" b="1" dirty="0">
              <a:solidFill>
                <a:schemeClr val="bg1"/>
              </a:solidFill>
            </a:endParaRPr>
          </a:p>
        </p:txBody>
      </p:sp>
      <p:sp>
        <p:nvSpPr>
          <p:cNvPr id="39" name="Rounded Rectangle 38"/>
          <p:cNvSpPr/>
          <p:nvPr/>
        </p:nvSpPr>
        <p:spPr>
          <a:xfrm>
            <a:off x="1204484" y="3867871"/>
            <a:ext cx="978719"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40" name="Rounded Rectangle 39"/>
          <p:cNvSpPr/>
          <p:nvPr/>
        </p:nvSpPr>
        <p:spPr>
          <a:xfrm>
            <a:off x="1052084" y="3796948"/>
            <a:ext cx="978719"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solidFill>
                  <a:schemeClr val="bg1"/>
                </a:solidFill>
              </a:rPr>
              <a:t>App Code</a:t>
            </a:r>
          </a:p>
          <a:p>
            <a:pPr algn="ctr"/>
            <a:r>
              <a:rPr lang="en-US" sz="1100" dirty="0" smtClean="0">
                <a:solidFill>
                  <a:schemeClr val="bg1"/>
                </a:solidFill>
              </a:rPr>
              <a:t>(ASP.NET)</a:t>
            </a:r>
            <a:endParaRPr lang="en-US" sz="1200" dirty="0">
              <a:solidFill>
                <a:schemeClr val="bg1"/>
              </a:solidFill>
            </a:endParaRPr>
          </a:p>
        </p:txBody>
      </p:sp>
      <p:cxnSp>
        <p:nvCxnSpPr>
          <p:cNvPr id="41" name="Straight Arrow Connector 40"/>
          <p:cNvCxnSpPr>
            <a:stCxn id="40" idx="2"/>
          </p:cNvCxnSpPr>
          <p:nvPr/>
        </p:nvCxnSpPr>
        <p:spPr>
          <a:xfrm>
            <a:off x="1541444" y="4329959"/>
            <a:ext cx="0" cy="772985"/>
          </a:xfrm>
          <a:prstGeom prst="straightConnector1">
            <a:avLst/>
          </a:prstGeom>
          <a:ln w="101600" cap="rnd">
            <a:solidFill>
              <a:srgbClr val="00206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037246" y="5276475"/>
            <a:ext cx="1385735" cy="0"/>
          </a:xfrm>
          <a:prstGeom prst="straightConnector1">
            <a:avLst/>
          </a:prstGeom>
          <a:ln w="101600" cap="rnd">
            <a:solidFill>
              <a:srgbClr val="00206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43" name="Picture 2" descr="D:\DVD_ART34\Artwork_Imagery\Icons - Illustrations\screen captures\Project Scorecard status report.png"/>
          <p:cNvPicPr>
            <a:picLocks noChangeAspect="1" noChangeArrowheads="1"/>
          </p:cNvPicPr>
          <p:nvPr/>
        </p:nvPicPr>
        <p:blipFill>
          <a:blip r:embed="rId3" cstate="print"/>
          <a:srcRect/>
          <a:stretch>
            <a:fillRect/>
          </a:stretch>
        </p:blipFill>
        <p:spPr bwMode="auto">
          <a:xfrm>
            <a:off x="3431924" y="4797061"/>
            <a:ext cx="888912" cy="687543"/>
          </a:xfrm>
          <a:prstGeom prst="rect">
            <a:avLst/>
          </a:prstGeom>
          <a:noFill/>
        </p:spPr>
      </p:pic>
      <p:sp>
        <p:nvSpPr>
          <p:cNvPr id="44" name="TextBox 43"/>
          <p:cNvSpPr txBox="1"/>
          <p:nvPr/>
        </p:nvSpPr>
        <p:spPr>
          <a:xfrm>
            <a:off x="2910503" y="4267200"/>
            <a:ext cx="1638677" cy="415498"/>
          </a:xfrm>
          <a:prstGeom prst="rect">
            <a:avLst/>
          </a:prstGeom>
          <a:noFill/>
        </p:spPr>
        <p:txBody>
          <a:bodyPr wrap="square" rtlCol="0">
            <a:spAutoFit/>
          </a:bodyPr>
          <a:lstStyle/>
          <a:p>
            <a:pPr algn="ctr"/>
            <a:r>
              <a:rPr lang="en-US" sz="1050" dirty="0" smtClean="0"/>
              <a:t>SQL Server Report Server</a:t>
            </a:r>
          </a:p>
          <a:p>
            <a:pPr algn="ctr"/>
            <a:r>
              <a:rPr lang="en-US" sz="1050" dirty="0" smtClean="0"/>
              <a:t>(on-premises)</a:t>
            </a:r>
            <a:endParaRPr lang="en-US" sz="1050" dirty="0"/>
          </a:p>
        </p:txBody>
      </p:sp>
      <p:sp>
        <p:nvSpPr>
          <p:cNvPr id="47" name="TextBox 46"/>
          <p:cNvSpPr txBox="1"/>
          <p:nvPr/>
        </p:nvSpPr>
        <p:spPr>
          <a:xfrm>
            <a:off x="1562842" y="3209168"/>
            <a:ext cx="1593706" cy="430887"/>
          </a:xfrm>
          <a:prstGeom prst="rect">
            <a:avLst/>
          </a:prstGeom>
          <a:noFill/>
        </p:spPr>
        <p:txBody>
          <a:bodyPr wrap="none" rtlCol="0">
            <a:spAutoFit/>
          </a:bodyPr>
          <a:lstStyle/>
          <a:p>
            <a:pPr algn="ctr"/>
            <a:r>
              <a:rPr lang="en-US" sz="1100" dirty="0" smtClean="0">
                <a:solidFill>
                  <a:schemeClr val="bg1"/>
                </a:solidFill>
              </a:rPr>
              <a:t>ADO.NET/REST - EDM</a:t>
            </a:r>
          </a:p>
          <a:p>
            <a:pPr algn="ctr"/>
            <a:r>
              <a:rPr lang="en-US" sz="1100" dirty="0" smtClean="0">
                <a:solidFill>
                  <a:schemeClr val="bg1"/>
                </a:solidFill>
              </a:rPr>
              <a:t>HTTP/S</a:t>
            </a:r>
            <a:endParaRPr lang="en-US" sz="1100" dirty="0">
              <a:solidFill>
                <a:schemeClr val="bg1"/>
              </a:solidFill>
            </a:endParaRPr>
          </a:p>
        </p:txBody>
      </p:sp>
      <p:pic>
        <p:nvPicPr>
          <p:cNvPr id="48" name="Picture 3" descr="D:\DVD_ART34\Artwork_Imagery\Icons - Illustrations\_XML ICONS\XML Web Services front Triangle.png"/>
          <p:cNvPicPr>
            <a:picLocks noChangeAspect="1" noChangeArrowheads="1"/>
          </p:cNvPicPr>
          <p:nvPr/>
        </p:nvPicPr>
        <p:blipFill>
          <a:blip r:embed="rId4" cstate="print"/>
          <a:srcRect/>
          <a:stretch>
            <a:fillRect/>
          </a:stretch>
        </p:blipFill>
        <p:spPr bwMode="auto">
          <a:xfrm>
            <a:off x="1612198" y="3427950"/>
            <a:ext cx="376004" cy="359293"/>
          </a:xfrm>
          <a:prstGeom prst="rect">
            <a:avLst/>
          </a:prstGeom>
          <a:noFill/>
        </p:spPr>
      </p:pic>
      <p:pic>
        <p:nvPicPr>
          <p:cNvPr id="49" name="Picture 3" descr="D:\DVD_ART34\Artwork_Imagery\Icons - Illustrations\_XML ICONS\XML Web Services front Triangle.png"/>
          <p:cNvPicPr>
            <a:picLocks noChangeAspect="1" noChangeArrowheads="1"/>
          </p:cNvPicPr>
          <p:nvPr/>
        </p:nvPicPr>
        <p:blipFill>
          <a:blip r:embed="rId4" cstate="print"/>
          <a:srcRect/>
          <a:stretch>
            <a:fillRect/>
          </a:stretch>
        </p:blipFill>
        <p:spPr bwMode="auto">
          <a:xfrm>
            <a:off x="1808729" y="6019800"/>
            <a:ext cx="376004" cy="359293"/>
          </a:xfrm>
          <a:prstGeom prst="rect">
            <a:avLst/>
          </a:prstGeom>
          <a:noFill/>
        </p:spPr>
      </p:pic>
      <p:sp>
        <p:nvSpPr>
          <p:cNvPr id="50" name="TextBox 49"/>
          <p:cNvSpPr txBox="1"/>
          <p:nvPr/>
        </p:nvSpPr>
        <p:spPr>
          <a:xfrm>
            <a:off x="2155908" y="6093738"/>
            <a:ext cx="2644692" cy="253916"/>
          </a:xfrm>
          <a:prstGeom prst="rect">
            <a:avLst/>
          </a:prstGeom>
          <a:noFill/>
        </p:spPr>
        <p:txBody>
          <a:bodyPr wrap="square" rtlCol="0">
            <a:spAutoFit/>
          </a:bodyPr>
          <a:lstStyle/>
          <a:p>
            <a:r>
              <a:rPr lang="en-US" sz="1050" dirty="0" smtClean="0"/>
              <a:t>- AD Federation (</a:t>
            </a:r>
            <a:r>
              <a:rPr lang="en-US" sz="1050" dirty="0" err="1" smtClean="0"/>
              <a:t>LiveId</a:t>
            </a:r>
            <a:r>
              <a:rPr lang="en-US" sz="1050" dirty="0" smtClean="0"/>
              <a:t> /</a:t>
            </a:r>
            <a:r>
              <a:rPr lang="en-US" sz="1050" dirty="0" err="1" smtClean="0"/>
              <a:t>AppFabric</a:t>
            </a:r>
            <a:r>
              <a:rPr lang="en-US" sz="1050" dirty="0" smtClean="0"/>
              <a:t> AC)</a:t>
            </a:r>
            <a:endParaRPr lang="en-US" sz="1050" dirty="0"/>
          </a:p>
        </p:txBody>
      </p:sp>
      <p:sp>
        <p:nvSpPr>
          <p:cNvPr id="51" name="Rectangle 50"/>
          <p:cNvSpPr/>
          <p:nvPr/>
        </p:nvSpPr>
        <p:spPr>
          <a:xfrm>
            <a:off x="679440" y="5118334"/>
            <a:ext cx="1357806" cy="5424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SQL Azure</a:t>
            </a:r>
          </a:p>
          <a:p>
            <a:pPr algn="ctr"/>
            <a:r>
              <a:rPr lang="en-US" sz="1400" dirty="0" smtClean="0"/>
              <a:t>Database</a:t>
            </a:r>
            <a:endParaRPr lang="en-US" sz="1400" dirty="0"/>
          </a:p>
        </p:txBody>
      </p:sp>
      <p:sp>
        <p:nvSpPr>
          <p:cNvPr id="52" name="Cloud 51"/>
          <p:cNvSpPr/>
          <p:nvPr/>
        </p:nvSpPr>
        <p:spPr>
          <a:xfrm>
            <a:off x="2631056" y="5090129"/>
            <a:ext cx="514350" cy="342900"/>
          </a:xfrm>
          <a:prstGeom prst="cloud">
            <a:avLst/>
          </a:prstGeom>
          <a:solidFill>
            <a:schemeClr val="lt1">
              <a:alpha val="64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Cloud 52"/>
          <p:cNvSpPr/>
          <p:nvPr/>
        </p:nvSpPr>
        <p:spPr>
          <a:xfrm>
            <a:off x="1288281" y="2965745"/>
            <a:ext cx="514350" cy="342900"/>
          </a:xfrm>
          <a:prstGeom prst="cloud">
            <a:avLst/>
          </a:prstGeom>
          <a:solidFill>
            <a:schemeClr val="lt1">
              <a:alpha val="42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4" name="Straight Arrow Connector 53"/>
          <p:cNvCxnSpPr>
            <a:stCxn id="24" idx="2"/>
            <a:endCxn id="40" idx="0"/>
          </p:cNvCxnSpPr>
          <p:nvPr/>
        </p:nvCxnSpPr>
        <p:spPr>
          <a:xfrm flipH="1">
            <a:off x="1541444" y="2868367"/>
            <a:ext cx="3524" cy="9285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1894966" y="4856712"/>
            <a:ext cx="990977" cy="261610"/>
          </a:xfrm>
          <a:prstGeom prst="rect">
            <a:avLst/>
          </a:prstGeom>
          <a:noFill/>
        </p:spPr>
        <p:txBody>
          <a:bodyPr wrap="none" rtlCol="0">
            <a:spAutoFit/>
          </a:bodyPr>
          <a:lstStyle/>
          <a:p>
            <a:r>
              <a:rPr lang="en-US" sz="1100" b="1" dirty="0">
                <a:solidFill>
                  <a:schemeClr val="bg1"/>
                </a:solidFill>
              </a:rPr>
              <a:t>T-SQL (TDS)</a:t>
            </a:r>
          </a:p>
        </p:txBody>
      </p:sp>
      <p:sp>
        <p:nvSpPr>
          <p:cNvPr id="56" name="Content Placeholder 6"/>
          <p:cNvSpPr txBox="1">
            <a:spLocks/>
          </p:cNvSpPr>
          <p:nvPr/>
        </p:nvSpPr>
        <p:spPr>
          <a:xfrm>
            <a:off x="4724400" y="2286001"/>
            <a:ext cx="4162933" cy="1905000"/>
          </a:xfrm>
          <a:prstGeom prst="rect">
            <a:avLst/>
          </a:prstGeom>
        </p:spPr>
        <p:txBody>
          <a:bodyPr vert="horz" lIns="91440" tIns="45720" rIns="91440" bIns="45720" rtlCol="0">
            <a:noAutofit/>
          </a:bodyPr>
          <a:lstStyle/>
          <a:p>
            <a:pPr algn="ctr">
              <a:lnSpc>
                <a:spcPct val="120000"/>
              </a:lnSpc>
              <a:spcAft>
                <a:spcPts val="600"/>
              </a:spcAft>
            </a:pPr>
            <a:r>
              <a:rPr lang="en-US" sz="1600" i="1" u="sng" dirty="0" smtClean="0"/>
              <a:t>Relational database service</a:t>
            </a:r>
          </a:p>
          <a:p>
            <a:pPr marL="171450" lvl="1" indent="-171450">
              <a:lnSpc>
                <a:spcPct val="150000"/>
              </a:lnSpc>
              <a:buFont typeface="Arial" pitchFamily="34" charset="0"/>
              <a:buChar char="•"/>
            </a:pPr>
            <a:r>
              <a:rPr lang="en-US" sz="1400" dirty="0" smtClean="0"/>
              <a:t>SQL Server technology foundation</a:t>
            </a:r>
          </a:p>
          <a:p>
            <a:pPr marL="171450" lvl="1" indent="-171450">
              <a:lnSpc>
                <a:spcPct val="150000"/>
              </a:lnSpc>
              <a:buFont typeface="Arial" pitchFamily="34" charset="0"/>
              <a:buChar char="•"/>
            </a:pPr>
            <a:r>
              <a:rPr lang="en-US" sz="1400" dirty="0" smtClean="0"/>
              <a:t>Highly symmetrical</a:t>
            </a:r>
          </a:p>
          <a:p>
            <a:pPr marL="171450" lvl="1" indent="-171450">
              <a:lnSpc>
                <a:spcPct val="150000"/>
              </a:lnSpc>
              <a:buFont typeface="Arial" pitchFamily="34" charset="0"/>
              <a:buChar char="•"/>
            </a:pPr>
            <a:r>
              <a:rPr lang="en-US" sz="1400" dirty="0" smtClean="0"/>
              <a:t>Highly scaled</a:t>
            </a:r>
          </a:p>
          <a:p>
            <a:pPr marL="171450" lvl="1" indent="-171450">
              <a:lnSpc>
                <a:spcPct val="150000"/>
              </a:lnSpc>
              <a:buFont typeface="Arial" pitchFamily="34" charset="0"/>
              <a:buChar char="•"/>
            </a:pPr>
            <a:r>
              <a:rPr lang="en-US" sz="1400" dirty="0" smtClean="0"/>
              <a:t>Highly secure</a:t>
            </a:r>
          </a:p>
          <a:p>
            <a:pPr marL="0" lvl="1" algn="ctr">
              <a:spcBef>
                <a:spcPts val="1200"/>
              </a:spcBef>
            </a:pPr>
            <a:r>
              <a:rPr lang="en-US" sz="1400" dirty="0" smtClean="0"/>
              <a:t>Database “as a Service” – </a:t>
            </a:r>
            <a:r>
              <a:rPr lang="en-US" sz="1400" b="1" dirty="0" smtClean="0"/>
              <a:t>beyond hosting</a:t>
            </a:r>
            <a:endParaRPr lang="en-US" sz="1400" b="1" dirty="0"/>
          </a:p>
        </p:txBody>
      </p:sp>
      <p:sp>
        <p:nvSpPr>
          <p:cNvPr id="57" name="Content Placeholder 2"/>
          <p:cNvSpPr txBox="1">
            <a:spLocks/>
          </p:cNvSpPr>
          <p:nvPr/>
        </p:nvSpPr>
        <p:spPr>
          <a:xfrm>
            <a:off x="475241" y="1295400"/>
            <a:ext cx="8001000" cy="609600"/>
          </a:xfrm>
          <a:prstGeom prst="rect">
            <a:avLst/>
          </a:prstGeom>
        </p:spPr>
        <p:style>
          <a:lnRef idx="1">
            <a:schemeClr val="accent1"/>
          </a:lnRef>
          <a:fillRef idx="2">
            <a:schemeClr val="accent1"/>
          </a:fillRef>
          <a:effectRef idx="1">
            <a:schemeClr val="accent1"/>
          </a:effectRef>
          <a:fontRef idx="minor">
            <a:schemeClr val="dk1"/>
          </a:fontRef>
        </p:style>
        <p:txBody>
          <a:bodyPr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spcAft>
                <a:spcPts val="900"/>
              </a:spcAft>
              <a:buFont typeface="Arial" pitchFamily="34" charset="0"/>
              <a:buNone/>
            </a:pPr>
            <a:r>
              <a:rPr lang="en-US" sz="2000" dirty="0" smtClean="0"/>
              <a:t>Highly scaled out relational database as a service</a:t>
            </a:r>
          </a:p>
        </p:txBody>
      </p:sp>
      <p:grpSp>
        <p:nvGrpSpPr>
          <p:cNvPr id="2" name="Group 2"/>
          <p:cNvGrpSpPr/>
          <p:nvPr/>
        </p:nvGrpSpPr>
        <p:grpSpPr>
          <a:xfrm>
            <a:off x="7526977" y="356352"/>
            <a:ext cx="1360356" cy="773401"/>
            <a:chOff x="6629400" y="76200"/>
            <a:chExt cx="1360356" cy="773401"/>
          </a:xfrm>
        </p:grpSpPr>
        <p:grpSp>
          <p:nvGrpSpPr>
            <p:cNvPr id="3" name="Group 57"/>
            <p:cNvGrpSpPr/>
            <p:nvPr/>
          </p:nvGrpSpPr>
          <p:grpSpPr>
            <a:xfrm>
              <a:off x="6629400" y="76200"/>
              <a:ext cx="1360356" cy="773401"/>
              <a:chOff x="-3646356" y="2335308"/>
              <a:chExt cx="2274756" cy="1169891"/>
            </a:xfrm>
          </p:grpSpPr>
          <p:sp>
            <p:nvSpPr>
              <p:cNvPr id="59" name="Rounded Rectangle 58"/>
              <p:cNvSpPr>
                <a:spLocks/>
              </p:cNvSpPr>
              <p:nvPr/>
            </p:nvSpPr>
            <p:spPr>
              <a:xfrm>
                <a:off x="-3646356" y="2345647"/>
                <a:ext cx="2274755" cy="1159551"/>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98500" dist="38100" dir="5400000" rotWithShape="0">
                  <a:schemeClr val="tx1"/>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defTabSz="914363" fontAlgn="base">
                  <a:lnSpc>
                    <a:spcPct val="85000"/>
                  </a:lnSpc>
                  <a:spcBef>
                    <a:spcPts val="1200"/>
                  </a:spcBef>
                  <a:spcAft>
                    <a:spcPct val="0"/>
                  </a:spcAft>
                  <a:defRPr/>
                </a:pPr>
                <a:endParaRPr lang="en-US" sz="1600" spc="-100" dirty="0">
                  <a:ln w="18415" cmpd="sng">
                    <a:noFill/>
                    <a:prstDash val="solid"/>
                  </a:ln>
                  <a:gradFill>
                    <a:gsLst>
                      <a:gs pos="0">
                        <a:srgbClr val="000000"/>
                      </a:gs>
                      <a:gs pos="50000">
                        <a:srgbClr val="000000"/>
                      </a:gs>
                    </a:gsLst>
                    <a:lin ang="5400000" scaled="0"/>
                  </a:gradFill>
                  <a:latin typeface="Segoe"/>
                  <a:cs typeface="Segoe UI" pitchFamily="34" charset="0"/>
                </a:endParaRPr>
              </a:p>
            </p:txBody>
          </p:sp>
          <p:sp>
            <p:nvSpPr>
              <p:cNvPr id="60" name="Rounded Rectangle 59"/>
              <p:cNvSpPr>
                <a:spLocks noChangeAspect="1"/>
              </p:cNvSpPr>
              <p:nvPr/>
            </p:nvSpPr>
            <p:spPr>
              <a:xfrm>
                <a:off x="-3646356" y="2335308"/>
                <a:ext cx="2274756" cy="1169891"/>
              </a:xfrm>
              <a:prstGeom prst="roundRect">
                <a:avLst/>
              </a:prstGeom>
              <a:no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algn="ctr" defTabSz="1096919" fontAlgn="base">
                  <a:lnSpc>
                    <a:spcPct val="75000"/>
                  </a:lnSpc>
                  <a:spcBef>
                    <a:spcPct val="0"/>
                  </a:spcBef>
                  <a:spcAft>
                    <a:spcPct val="0"/>
                  </a:spcAft>
                  <a:defRPr/>
                </a:pPr>
                <a:endParaRPr lang="en-US" sz="2000" i="1"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ndParaRPr>
              </a:p>
            </p:txBody>
          </p:sp>
          <p:sp>
            <p:nvSpPr>
              <p:cNvPr id="61" name="Rounded Rectangle 60"/>
              <p:cNvSpPr/>
              <p:nvPr/>
            </p:nvSpPr>
            <p:spPr>
              <a:xfrm>
                <a:off x="-3487678" y="2664534"/>
                <a:ext cx="565975" cy="696690"/>
              </a:xfrm>
              <a:prstGeom prst="roundRect">
                <a:avLst>
                  <a:gd name="adj" fmla="val 11169"/>
                </a:avLst>
              </a:prstGeom>
            </p:spPr>
            <p:txBody>
              <a:bodyPr lIns="0" tIns="45718" rIns="0" bIns="45718" anchor="ctr"/>
              <a:lstStyle/>
              <a:p>
                <a:pPr algn="ctr" defTabSz="1096919" fontAlgn="base">
                  <a:lnSpc>
                    <a:spcPct val="75000"/>
                  </a:lnSpc>
                  <a:spcBef>
                    <a:spcPct val="0"/>
                  </a:spcBef>
                  <a:spcAft>
                    <a:spcPct val="0"/>
                  </a:spcAft>
                  <a:defRPr/>
                </a:pPr>
                <a:endParaRPr lang="en-US" sz="2000" i="1"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endParaRPr>
              </a:p>
            </p:txBody>
          </p:sp>
          <p:sp>
            <p:nvSpPr>
              <p:cNvPr id="62" name="Rounded Rectangle 61"/>
              <p:cNvSpPr>
                <a:spLocks/>
              </p:cNvSpPr>
              <p:nvPr/>
            </p:nvSpPr>
            <p:spPr bwMode="auto">
              <a:xfrm>
                <a:off x="-3559362" y="3108709"/>
                <a:ext cx="2099338" cy="29101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ct val="85000"/>
                  </a:lnSpc>
                  <a:spcBef>
                    <a:spcPts val="1200"/>
                  </a:spcBef>
                  <a:spcAft>
                    <a:spcPct val="0"/>
                  </a:spcAft>
                  <a:defRPr/>
                </a:pPr>
                <a:r>
                  <a:rPr lang="en-US" sz="900" kern="0" spc="-100" dirty="0" smtClean="0">
                    <a:ln w="18415" cmpd="sng">
                      <a:noFill/>
                      <a:prstDash val="solid"/>
                    </a:ln>
                    <a:gradFill>
                      <a:gsLst>
                        <a:gs pos="0">
                          <a:srgbClr val="000000"/>
                        </a:gs>
                        <a:gs pos="50000">
                          <a:srgbClr val="000000"/>
                        </a:gs>
                      </a:gsLst>
                      <a:lin ang="5400000" scaled="0"/>
                    </a:gradFill>
                    <a:cs typeface="Segoe UI" pitchFamily="34" charset="0"/>
                  </a:rPr>
                  <a:t>Database</a:t>
                </a:r>
                <a:endParaRPr lang="en-US" sz="900" kern="0" spc="-100" dirty="0">
                  <a:ln w="18415" cmpd="sng">
                    <a:noFill/>
                    <a:prstDash val="solid"/>
                  </a:ln>
                  <a:gradFill>
                    <a:gsLst>
                      <a:gs pos="0">
                        <a:srgbClr val="000000"/>
                      </a:gs>
                      <a:gs pos="50000">
                        <a:srgbClr val="000000"/>
                      </a:gs>
                    </a:gsLst>
                    <a:lin ang="5400000" scaled="0"/>
                  </a:gradFill>
                  <a:cs typeface="Segoe UI" pitchFamily="34" charset="0"/>
                </a:endParaRPr>
              </a:p>
            </p:txBody>
          </p:sp>
          <p:sp>
            <p:nvSpPr>
              <p:cNvPr id="63" name="Rounded Rectangle 62"/>
              <p:cNvSpPr>
                <a:spLocks/>
              </p:cNvSpPr>
              <p:nvPr/>
            </p:nvSpPr>
            <p:spPr bwMode="auto">
              <a:xfrm>
                <a:off x="-2836760" y="2777661"/>
                <a:ext cx="631055" cy="291015"/>
              </a:xfrm>
              <a:prstGeom prst="roundRect">
                <a:avLst/>
              </a:prstGeom>
              <a:solidFill>
                <a:schemeClr val="tx1">
                  <a:lumMod val="65000"/>
                </a:scheme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fontAlgn="base">
                  <a:lnSpc>
                    <a:spcPct val="85000"/>
                  </a:lnSpc>
                  <a:spcBef>
                    <a:spcPts val="1200"/>
                  </a:spcBef>
                  <a:spcAft>
                    <a:spcPct val="0"/>
                  </a:spcAft>
                  <a:defRPr/>
                </a:pPr>
                <a:endParaRPr lang="en-US" sz="900" kern="0" spc="-100" dirty="0">
                  <a:ln w="18415" cmpd="sng">
                    <a:noFill/>
                    <a:prstDash val="solid"/>
                  </a:ln>
                  <a:solidFill>
                    <a:srgbClr val="000000">
                      <a:lumMod val="65000"/>
                      <a:lumOff val="35000"/>
                    </a:srgbClr>
                  </a:solidFill>
                  <a:cs typeface="Segoe UI" pitchFamily="34" charset="0"/>
                </a:endParaRPr>
              </a:p>
            </p:txBody>
          </p:sp>
          <p:pic>
            <p:nvPicPr>
              <p:cNvPr id="64" name="Picture 1" descr="\\server3\restrict\ftp_root\clients\white_Whale\5-00430 PDC\Working\David\Art\Mesh_Database.png"/>
              <p:cNvPicPr>
                <a:picLocks noChangeAspect="1" noChangeArrowheads="1"/>
              </p:cNvPicPr>
              <p:nvPr/>
            </p:nvPicPr>
            <p:blipFill>
              <a:blip r:embed="rId5" cstate="print"/>
              <a:srcRect/>
              <a:stretch>
                <a:fillRect/>
              </a:stretch>
            </p:blipFill>
            <p:spPr bwMode="auto">
              <a:xfrm>
                <a:off x="-3308728" y="3145265"/>
                <a:ext cx="137370" cy="218262"/>
              </a:xfrm>
              <a:prstGeom prst="rect">
                <a:avLst/>
              </a:prstGeom>
              <a:noFill/>
            </p:spPr>
          </p:pic>
          <p:pic>
            <p:nvPicPr>
              <p:cNvPr id="65" name="Picture 1" descr="\\server3\restrict\ftp_root\clients\white_Whale\5-00430 PDC\Working\David\Art\Mesh_Database.png"/>
              <p:cNvPicPr>
                <a:picLocks noChangeAspect="1" noChangeArrowheads="1"/>
              </p:cNvPicPr>
              <p:nvPr/>
            </p:nvPicPr>
            <p:blipFill>
              <a:blip r:embed="rId5" cstate="print"/>
              <a:srcRect/>
              <a:stretch>
                <a:fillRect/>
              </a:stretch>
            </p:blipFill>
            <p:spPr bwMode="auto">
              <a:xfrm>
                <a:off x="-3475970" y="3145265"/>
                <a:ext cx="137370" cy="218262"/>
              </a:xfrm>
              <a:prstGeom prst="rect">
                <a:avLst/>
              </a:prstGeom>
              <a:noFill/>
            </p:spPr>
          </p:pic>
          <p:sp>
            <p:nvSpPr>
              <p:cNvPr id="66" name="Rounded Rectangle 65"/>
              <p:cNvSpPr>
                <a:spLocks/>
              </p:cNvSpPr>
              <p:nvPr/>
            </p:nvSpPr>
            <p:spPr bwMode="auto">
              <a:xfrm>
                <a:off x="-3553589" y="2777661"/>
                <a:ext cx="631055" cy="291015"/>
              </a:xfrm>
              <a:prstGeom prst="roundRect">
                <a:avLst/>
              </a:prstGeom>
              <a:solidFill>
                <a:schemeClr val="tx1">
                  <a:lumMod val="65000"/>
                </a:scheme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fontAlgn="base">
                  <a:lnSpc>
                    <a:spcPct val="85000"/>
                  </a:lnSpc>
                  <a:spcBef>
                    <a:spcPts val="1200"/>
                  </a:spcBef>
                  <a:spcAft>
                    <a:spcPct val="0"/>
                  </a:spcAft>
                  <a:defRPr/>
                </a:pPr>
                <a:endParaRPr lang="en-US" sz="900" kern="0" spc="-100" dirty="0">
                  <a:ln w="18415" cmpd="sng">
                    <a:noFill/>
                    <a:prstDash val="solid"/>
                  </a:ln>
                  <a:solidFill>
                    <a:srgbClr val="000000">
                      <a:lumMod val="65000"/>
                      <a:lumOff val="35000"/>
                    </a:srgbClr>
                  </a:solidFill>
                  <a:cs typeface="Segoe UI" pitchFamily="34" charset="0"/>
                </a:endParaRPr>
              </a:p>
            </p:txBody>
          </p:sp>
          <p:sp>
            <p:nvSpPr>
              <p:cNvPr id="67" name="Rounded Rectangle 66"/>
              <p:cNvSpPr>
                <a:spLocks/>
              </p:cNvSpPr>
              <p:nvPr/>
            </p:nvSpPr>
            <p:spPr bwMode="auto">
              <a:xfrm>
                <a:off x="-2116866" y="2777661"/>
                <a:ext cx="631055" cy="291015"/>
              </a:xfrm>
              <a:prstGeom prst="roundRect">
                <a:avLst/>
              </a:prstGeom>
              <a:solidFill>
                <a:schemeClr val="tx1">
                  <a:lumMod val="65000"/>
                </a:scheme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algn="ctr" fontAlgn="base">
                  <a:lnSpc>
                    <a:spcPct val="85000"/>
                  </a:lnSpc>
                  <a:spcBef>
                    <a:spcPts val="1200"/>
                  </a:spcBef>
                  <a:spcAft>
                    <a:spcPct val="0"/>
                  </a:spcAft>
                  <a:defRPr/>
                </a:pPr>
                <a:endParaRPr lang="en-US" sz="900" kern="0" spc="-100" dirty="0">
                  <a:ln w="18415" cmpd="sng">
                    <a:noFill/>
                    <a:prstDash val="solid"/>
                  </a:ln>
                  <a:solidFill>
                    <a:srgbClr val="000000">
                      <a:lumMod val="65000"/>
                      <a:lumOff val="35000"/>
                    </a:srgbClr>
                  </a:solidFill>
                  <a:cs typeface="Segoe UI" pitchFamily="34" charset="0"/>
                </a:endParaRPr>
              </a:p>
            </p:txBody>
          </p:sp>
        </p:grpSp>
        <p:pic>
          <p:nvPicPr>
            <p:cNvPr id="68" name="Picture 2" descr="C:\Users\daiken\AppData\Local\Temp\Rar$DR03.989\SQL-Azure_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4137" y="96986"/>
              <a:ext cx="696223" cy="214589"/>
            </a:xfrm>
            <a:prstGeom prst="rect">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678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animBg="1"/>
      <p:bldP spid="22" grpId="0" animBg="1"/>
      <p:bldP spid="24" grpId="0" animBg="1"/>
      <p:bldP spid="30" grpId="0"/>
      <p:bldP spid="37" grpId="0"/>
      <p:bldP spid="39" grpId="0" animBg="1"/>
      <p:bldP spid="40" grpId="0" animBg="1"/>
      <p:bldP spid="44" grpId="0"/>
      <p:bldP spid="47" grpId="0"/>
      <p:bldP spid="50" grpId="0"/>
      <p:bldP spid="51" grpId="0" animBg="1"/>
      <p:bldP spid="52" grpId="0" animBg="1"/>
      <p:bldP spid="53" grpId="0" animBg="1"/>
      <p:bldP spid="55" grpId="0"/>
      <p:bldP spid="56" grpId="0"/>
      <p:bldP spid="5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T-SQL Support </a:t>
            </a:r>
            <a:r>
              <a:rPr lang="en-US" sz="3200" i="1" dirty="0" smtClean="0"/>
              <a:t>(full or partial)</a:t>
            </a:r>
            <a:endParaRPr lang="en-US" i="1" dirty="0"/>
          </a:p>
        </p:txBody>
      </p:sp>
      <p:sp>
        <p:nvSpPr>
          <p:cNvPr id="9" name="Content Placeholder 8"/>
          <p:cNvSpPr>
            <a:spLocks noGrp="1"/>
          </p:cNvSpPr>
          <p:nvPr>
            <p:ph sz="half" idx="1"/>
          </p:nvPr>
        </p:nvSpPr>
        <p:spPr>
          <a:xfrm>
            <a:off x="381001" y="1411553"/>
            <a:ext cx="4114800" cy="5041380"/>
          </a:xfrm>
        </p:spPr>
        <p:txBody>
          <a:bodyPr/>
          <a:lstStyle/>
          <a:p>
            <a:r>
              <a:rPr lang="en-US" dirty="0" smtClean="0"/>
              <a:t>Constants</a:t>
            </a:r>
          </a:p>
          <a:p>
            <a:r>
              <a:rPr lang="en-US" dirty="0" smtClean="0"/>
              <a:t>Constraints</a:t>
            </a:r>
          </a:p>
          <a:p>
            <a:r>
              <a:rPr lang="en-US" dirty="0" smtClean="0"/>
              <a:t>Cursors</a:t>
            </a:r>
          </a:p>
          <a:p>
            <a:r>
              <a:rPr lang="en-US" dirty="0" smtClean="0"/>
              <a:t>Index management and rebuilding indexes</a:t>
            </a:r>
          </a:p>
          <a:p>
            <a:r>
              <a:rPr lang="en-US" dirty="0" smtClean="0"/>
              <a:t>Local temporary tables</a:t>
            </a:r>
          </a:p>
          <a:p>
            <a:r>
              <a:rPr lang="en-US" dirty="0" smtClean="0"/>
              <a:t>Reserved keywords</a:t>
            </a:r>
          </a:p>
          <a:p>
            <a:r>
              <a:rPr lang="en-US" dirty="0" smtClean="0"/>
              <a:t>Stored procedures</a:t>
            </a:r>
          </a:p>
          <a:p>
            <a:r>
              <a:rPr lang="en-US" dirty="0" smtClean="0"/>
              <a:t>Statistics management</a:t>
            </a:r>
          </a:p>
          <a:p>
            <a:r>
              <a:rPr lang="en-US" dirty="0" smtClean="0"/>
              <a:t>Transactions</a:t>
            </a:r>
          </a:p>
          <a:p>
            <a:r>
              <a:rPr lang="en-US" dirty="0" smtClean="0"/>
              <a:t>Triggers</a:t>
            </a:r>
          </a:p>
        </p:txBody>
      </p:sp>
      <p:sp>
        <p:nvSpPr>
          <p:cNvPr id="12" name="Content Placeholder 11"/>
          <p:cNvSpPr>
            <a:spLocks noGrp="1"/>
          </p:cNvSpPr>
          <p:nvPr>
            <p:ph sz="half" idx="2"/>
          </p:nvPr>
        </p:nvSpPr>
        <p:spPr>
          <a:xfrm>
            <a:off x="4648200" y="1411553"/>
            <a:ext cx="4114800" cy="5016758"/>
          </a:xfrm>
        </p:spPr>
        <p:txBody>
          <a:bodyPr/>
          <a:lstStyle/>
          <a:p>
            <a:r>
              <a:rPr lang="en-US" dirty="0" smtClean="0"/>
              <a:t>Tables, joins, and table variables</a:t>
            </a:r>
          </a:p>
          <a:p>
            <a:r>
              <a:rPr lang="en-US" dirty="0" smtClean="0"/>
              <a:t>Transact-SQL language elements such as </a:t>
            </a:r>
          </a:p>
          <a:p>
            <a:pPr lvl="1"/>
            <a:r>
              <a:rPr lang="en-US" dirty="0" smtClean="0"/>
              <a:t>Create/drop databases</a:t>
            </a:r>
          </a:p>
          <a:p>
            <a:pPr lvl="1"/>
            <a:r>
              <a:rPr lang="en-US" dirty="0" smtClean="0"/>
              <a:t>Create/alter/drop tables</a:t>
            </a:r>
          </a:p>
          <a:p>
            <a:pPr lvl="1"/>
            <a:r>
              <a:rPr lang="en-US" dirty="0" smtClean="0"/>
              <a:t>Create/alter/drop users and logins</a:t>
            </a:r>
          </a:p>
          <a:p>
            <a:pPr lvl="1"/>
            <a:r>
              <a:rPr lang="en-US" dirty="0" smtClean="0"/>
              <a:t>…</a:t>
            </a:r>
          </a:p>
          <a:p>
            <a:r>
              <a:rPr lang="en-US" dirty="0" smtClean="0"/>
              <a:t>User-defined functions</a:t>
            </a:r>
          </a:p>
          <a:p>
            <a:r>
              <a:rPr lang="en-US" dirty="0" smtClean="0"/>
              <a:t>Views</a:t>
            </a:r>
          </a:p>
          <a:p>
            <a:endParaRPr lang="en-US" dirty="0"/>
          </a:p>
        </p:txBody>
      </p:sp>
    </p:spTree>
    <p:extLst>
      <p:ext uri="{BB962C8B-B14F-4D97-AF65-F5344CB8AC3E}">
        <p14:creationId xmlns:p14="http://schemas.microsoft.com/office/powerpoint/2010/main" val="712512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T-SQL Not Supported </a:t>
            </a:r>
            <a:r>
              <a:rPr sz="3200" i="1" smtClean="0"/>
              <a:t>(v1)</a:t>
            </a:r>
            <a:endParaRPr lang="en-US" i="1" dirty="0"/>
          </a:p>
        </p:txBody>
      </p:sp>
      <p:sp>
        <p:nvSpPr>
          <p:cNvPr id="3" name="Content Placeholder 2"/>
          <p:cNvSpPr>
            <a:spLocks noGrp="1"/>
          </p:cNvSpPr>
          <p:nvPr>
            <p:ph sz="half" idx="1"/>
          </p:nvPr>
        </p:nvSpPr>
        <p:spPr>
          <a:xfrm>
            <a:off x="381001" y="1411553"/>
            <a:ext cx="4114800" cy="4567404"/>
          </a:xfrm>
        </p:spPr>
        <p:txBody>
          <a:bodyPr/>
          <a:lstStyle/>
          <a:p>
            <a:r>
              <a:rPr lang="en-US" dirty="0" smtClean="0"/>
              <a:t>Common Language Runtime (CLR)</a:t>
            </a:r>
          </a:p>
          <a:p>
            <a:r>
              <a:rPr lang="en-US" dirty="0" smtClean="0"/>
              <a:t>Database file placement</a:t>
            </a:r>
          </a:p>
          <a:p>
            <a:r>
              <a:rPr lang="en-US" dirty="0" smtClean="0"/>
              <a:t>Database mirroring</a:t>
            </a:r>
          </a:p>
          <a:p>
            <a:r>
              <a:rPr lang="en-US" dirty="0" smtClean="0"/>
              <a:t>Distributed queries</a:t>
            </a:r>
          </a:p>
          <a:p>
            <a:r>
              <a:rPr lang="en-US" dirty="0" smtClean="0"/>
              <a:t>Distributed transactions</a:t>
            </a:r>
          </a:p>
          <a:p>
            <a:r>
              <a:rPr lang="en-US" dirty="0" err="1" smtClean="0"/>
              <a:t>Filegroup</a:t>
            </a:r>
            <a:r>
              <a:rPr lang="en-US" dirty="0" smtClean="0"/>
              <a:t> management</a:t>
            </a:r>
          </a:p>
          <a:p>
            <a:r>
              <a:rPr lang="en-US" dirty="0" smtClean="0"/>
              <a:t>Full Text Search</a:t>
            </a:r>
          </a:p>
          <a:p>
            <a:r>
              <a:rPr lang="en-US" dirty="0" smtClean="0"/>
              <a:t>Global temporary tables</a:t>
            </a:r>
          </a:p>
          <a:p>
            <a:r>
              <a:rPr lang="en-US" dirty="0" smtClean="0"/>
              <a:t>Spatial data and indexes</a:t>
            </a:r>
          </a:p>
        </p:txBody>
      </p:sp>
      <p:sp>
        <p:nvSpPr>
          <p:cNvPr id="4" name="Content Placeholder 3"/>
          <p:cNvSpPr>
            <a:spLocks noGrp="1"/>
          </p:cNvSpPr>
          <p:nvPr>
            <p:ph sz="half" idx="2"/>
          </p:nvPr>
        </p:nvSpPr>
        <p:spPr>
          <a:xfrm>
            <a:off x="4648200" y="1411553"/>
            <a:ext cx="4114800" cy="2671501"/>
          </a:xfrm>
        </p:spPr>
        <p:txBody>
          <a:bodyPr/>
          <a:lstStyle/>
          <a:p>
            <a:r>
              <a:rPr lang="en-US" dirty="0" smtClean="0"/>
              <a:t>SQL Server configuration options</a:t>
            </a:r>
          </a:p>
          <a:p>
            <a:r>
              <a:rPr lang="en-US" dirty="0" smtClean="0"/>
              <a:t>SQL Server Service Broker</a:t>
            </a:r>
          </a:p>
          <a:p>
            <a:r>
              <a:rPr lang="en-US" dirty="0" smtClean="0"/>
              <a:t>System tables</a:t>
            </a:r>
          </a:p>
          <a:p>
            <a:r>
              <a:rPr lang="en-US" dirty="0" smtClean="0"/>
              <a:t>Trace Flags</a:t>
            </a:r>
          </a:p>
          <a:p>
            <a:endParaRPr lang="en-US" dirty="0"/>
          </a:p>
        </p:txBody>
      </p:sp>
    </p:spTree>
    <p:extLst>
      <p:ext uri="{BB962C8B-B14F-4D97-AF65-F5344CB8AC3E}">
        <p14:creationId xmlns:p14="http://schemas.microsoft.com/office/powerpoint/2010/main" val="202408284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endParaRPr lang="en-US" dirty="0"/>
          </a:p>
        </p:txBody>
      </p:sp>
      <p:sp>
        <p:nvSpPr>
          <p:cNvPr id="3" name="Text Placeholder 2"/>
          <p:cNvSpPr>
            <a:spLocks noGrp="1"/>
          </p:cNvSpPr>
          <p:nvPr>
            <p:ph type="body" sz="quarter" idx="10"/>
          </p:nvPr>
        </p:nvSpPr>
        <p:spPr>
          <a:xfrm>
            <a:off x="381000" y="1447799"/>
            <a:ext cx="8382000" cy="984885"/>
          </a:xfrm>
        </p:spPr>
        <p:txBody>
          <a:bodyPr/>
          <a:lstStyle/>
          <a:p>
            <a:r>
              <a:rPr lang="en-US" dirty="0" smtClean="0"/>
              <a:t>Reviewing a SQL Azure Account</a:t>
            </a:r>
          </a:p>
          <a:p>
            <a:r>
              <a:rPr lang="en-US" dirty="0" smtClean="0"/>
              <a:t>Retrieve data from SQL Azure and display</a:t>
            </a:r>
            <a:endParaRPr lang="en-US" dirty="0"/>
          </a:p>
        </p:txBody>
      </p:sp>
    </p:spTree>
    <p:extLst>
      <p:ext uri="{BB962C8B-B14F-4D97-AF65-F5344CB8AC3E}">
        <p14:creationId xmlns:p14="http://schemas.microsoft.com/office/powerpoint/2010/main" val="322997595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endParaRPr lang="en-US" dirty="0"/>
          </a:p>
        </p:txBody>
      </p:sp>
      <p:sp>
        <p:nvSpPr>
          <p:cNvPr id="3" name="Text Placeholder 2"/>
          <p:cNvSpPr>
            <a:spLocks noGrp="1"/>
          </p:cNvSpPr>
          <p:nvPr>
            <p:ph type="body" sz="quarter" idx="10"/>
          </p:nvPr>
        </p:nvSpPr>
        <p:spPr>
          <a:xfrm>
            <a:off x="381000" y="1447799"/>
            <a:ext cx="8382000" cy="1428083"/>
          </a:xfrm>
        </p:spPr>
        <p:txBody>
          <a:bodyPr/>
          <a:lstStyle/>
          <a:p>
            <a:r>
              <a:rPr lang="en-US" dirty="0" smtClean="0"/>
              <a:t>Setting up certificates for service management</a:t>
            </a:r>
          </a:p>
          <a:p>
            <a:r>
              <a:rPr lang="en-US" dirty="0" smtClean="0"/>
              <a:t>Using Service Management API</a:t>
            </a:r>
            <a:endParaRPr lang="en-US" dirty="0"/>
          </a:p>
        </p:txBody>
      </p:sp>
    </p:spTree>
    <p:extLst>
      <p:ext uri="{BB962C8B-B14F-4D97-AF65-F5344CB8AC3E}">
        <p14:creationId xmlns:p14="http://schemas.microsoft.com/office/powerpoint/2010/main" val="192596879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23850"/>
            <a:ext cx="8382000" cy="553998"/>
          </a:xfrm>
        </p:spPr>
        <p:txBody>
          <a:bodyPr/>
          <a:lstStyle/>
          <a:p>
            <a:r>
              <a:rPr lang="en-US" dirty="0" smtClean="0"/>
              <a:t>Summary</a:t>
            </a:r>
            <a:endParaRPr lang="en-US" dirty="0"/>
          </a:p>
        </p:txBody>
      </p:sp>
      <p:sp>
        <p:nvSpPr>
          <p:cNvPr id="6" name="Text Placeholder 5"/>
          <p:cNvSpPr>
            <a:spLocks noGrp="1"/>
          </p:cNvSpPr>
          <p:nvPr>
            <p:ph type="body" sz="quarter" idx="10"/>
          </p:nvPr>
        </p:nvSpPr>
        <p:spPr>
          <a:xfrm>
            <a:off x="381000" y="1447799"/>
            <a:ext cx="8382000" cy="1969770"/>
          </a:xfrm>
        </p:spPr>
        <p:txBody>
          <a:bodyPr/>
          <a:lstStyle/>
          <a:p>
            <a:r>
              <a:rPr lang="en-US" dirty="0" smtClean="0"/>
              <a:t>Same Development Tools and Experience</a:t>
            </a:r>
          </a:p>
          <a:p>
            <a:r>
              <a:rPr lang="en-US" dirty="0" smtClean="0"/>
              <a:t>Local and Cloud Based Environments</a:t>
            </a:r>
          </a:p>
          <a:p>
            <a:r>
              <a:rPr lang="en-US" dirty="0" smtClean="0"/>
              <a:t>Rapid Cloud Development, Deployment and Maintenance</a:t>
            </a:r>
            <a:endParaRPr lang="en-US" dirty="0"/>
          </a:p>
        </p:txBody>
      </p:sp>
    </p:spTree>
    <p:extLst>
      <p:ext uri="{BB962C8B-B14F-4D97-AF65-F5344CB8AC3E}">
        <p14:creationId xmlns:p14="http://schemas.microsoft.com/office/powerpoint/2010/main" val="334092375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ventsql\dvd\Online_ART\DVD_ART36\Artwork_Imagery\Icons - Illustrations\_ VISTA STYLE\podium speak speech addr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906" y="3055391"/>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722049" y="1670397"/>
            <a:ext cx="7690114" cy="1384994"/>
          </a:xfrm>
          <a:prstGeom prst="rect">
            <a:avLst/>
          </a:prstGeom>
        </p:spPr>
        <p:txBody>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Questions?</a:t>
            </a:r>
            <a:endParaRPr lang="en-US" dirty="0"/>
          </a:p>
        </p:txBody>
      </p:sp>
    </p:spTree>
    <p:extLst>
      <p:ext uri="{BB962C8B-B14F-4D97-AF65-F5344CB8AC3E}">
        <p14:creationId xmlns:p14="http://schemas.microsoft.com/office/powerpoint/2010/main" val="12563773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a:xfrm>
            <a:off x="381000" y="1447799"/>
            <a:ext cx="8382000" cy="2856167"/>
          </a:xfrm>
        </p:spPr>
        <p:txBody>
          <a:bodyPr/>
          <a:lstStyle/>
          <a:p>
            <a:r>
              <a:rPr lang="en-US" dirty="0" smtClean="0"/>
              <a:t>Understand the </a:t>
            </a:r>
            <a:r>
              <a:rPr lang="en-US" dirty="0"/>
              <a:t>m</a:t>
            </a:r>
            <a:r>
              <a:rPr lang="en-US" dirty="0" smtClean="0"/>
              <a:t>ajor parts of Windows Azure</a:t>
            </a:r>
          </a:p>
          <a:p>
            <a:r>
              <a:rPr lang="en-US" dirty="0" smtClean="0"/>
              <a:t>Experience building an application with Windows Azure</a:t>
            </a:r>
          </a:p>
          <a:p>
            <a:r>
              <a:rPr lang="en-US" dirty="0" smtClean="0"/>
              <a:t>Leave feeling confident that you can build your own applications with Windows Azure</a:t>
            </a:r>
            <a:endParaRPr lang="en-US" dirty="0"/>
          </a:p>
        </p:txBody>
      </p:sp>
    </p:spTree>
    <p:extLst>
      <p:ext uri="{BB962C8B-B14F-4D97-AF65-F5344CB8AC3E}">
        <p14:creationId xmlns:p14="http://schemas.microsoft.com/office/powerpoint/2010/main" val="294041253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ular Callout 44"/>
          <p:cNvSpPr/>
          <p:nvPr/>
        </p:nvSpPr>
        <p:spPr bwMode="auto">
          <a:xfrm rot="5400000">
            <a:off x="8129803" y="4170409"/>
            <a:ext cx="664113" cy="692542"/>
          </a:xfrm>
          <a:prstGeom prst="wedgeRectCallout">
            <a:avLst>
              <a:gd name="adj1" fmla="val -24227"/>
              <a:gd name="adj2" fmla="val 85285"/>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4" name="Rectangular Callout 43"/>
          <p:cNvSpPr/>
          <p:nvPr/>
        </p:nvSpPr>
        <p:spPr bwMode="auto">
          <a:xfrm rot="5400000">
            <a:off x="8134415" y="1933557"/>
            <a:ext cx="664113" cy="692542"/>
          </a:xfrm>
          <a:prstGeom prst="wedgeRectCallout">
            <a:avLst>
              <a:gd name="adj1" fmla="val -24227"/>
              <a:gd name="adj2" fmla="val 85285"/>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3" name="Rectangular Callout 42"/>
          <p:cNvSpPr/>
          <p:nvPr/>
        </p:nvSpPr>
        <p:spPr bwMode="auto">
          <a:xfrm rot="10800000">
            <a:off x="3619634" y="1939884"/>
            <a:ext cx="664113" cy="518724"/>
          </a:xfrm>
          <a:prstGeom prst="wedgeRectCallout">
            <a:avLst>
              <a:gd name="adj1" fmla="val -36097"/>
              <a:gd name="adj2" fmla="val -13354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 name="Title 3"/>
          <p:cNvSpPr>
            <a:spLocks noGrp="1"/>
          </p:cNvSpPr>
          <p:nvPr>
            <p:ph type="title"/>
          </p:nvPr>
        </p:nvSpPr>
        <p:spPr>
          <a:xfrm>
            <a:off x="381000" y="323850"/>
            <a:ext cx="8382000" cy="1107996"/>
          </a:xfrm>
        </p:spPr>
        <p:txBody>
          <a:bodyPr/>
          <a:lstStyle/>
          <a:p>
            <a:r>
              <a:rPr lang="en-US" dirty="0" smtClean="0"/>
              <a:t>Windows Azure for Application Developers</a:t>
            </a:r>
            <a:endParaRPr lang="en-US" dirty="0"/>
          </a:p>
        </p:txBody>
      </p:sp>
      <p:grpSp>
        <p:nvGrpSpPr>
          <p:cNvPr id="2" name="Group 1"/>
          <p:cNvGrpSpPr/>
          <p:nvPr/>
        </p:nvGrpSpPr>
        <p:grpSpPr>
          <a:xfrm>
            <a:off x="404118" y="2661979"/>
            <a:ext cx="1709448" cy="1847994"/>
            <a:chOff x="2058988" y="1957388"/>
            <a:chExt cx="2624280" cy="2706975"/>
          </a:xfrm>
        </p:grpSpPr>
        <p:pic>
          <p:nvPicPr>
            <p:cNvPr id="1026" name="Picture 2" descr="\\eventsql\dvd\Online_ART\DVD_ART36\Artwork_Imagery\Icons - Illustrations\_ REAL VISTA STYLE\organize flow 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95738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ventsql\dvd\Online_ART\DVD_ART36\Artwork_Imagery\Icons - Illustrations\_ REAL VISTA STYLE\desktop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220" y="3361315"/>
              <a:ext cx="1303048" cy="13030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eventsql\dvd\Online_ART\DVD_ART36\Artwork_Imagery\Icons - Illustrations\_ REAL VISTA STYLE\batch database gro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907" y="3559889"/>
            <a:ext cx="1847088" cy="18470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001704" y="1356282"/>
            <a:ext cx="2013382" cy="2060430"/>
            <a:chOff x="5588145" y="1718252"/>
            <a:chExt cx="2013382" cy="2060430"/>
          </a:xfrm>
        </p:grpSpPr>
        <p:pic>
          <p:nvPicPr>
            <p:cNvPr id="1029" name="Picture 5" descr="\\eventsql\dvd\Online_ART\DVD_ART36\Artwork_Imagery\Icons - Illustrations\_ REAL VISTA STYLE\navigation window sc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145" y="1718252"/>
              <a:ext cx="1847088" cy="1847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ventsql\dvd\Online_ART\DVD_ART36\Artwork_Imagery\Icons - Illustrations\_ REAL VISTA STYLE\world globe ma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6622" y="2743777"/>
              <a:ext cx="1034905" cy="103490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eventsql\dvd\Online_ART\DVD_ART36\Artwork_Imagery\Icons - Illustrations\_ REAL VISTA STYLE\map geography worl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6395" y="2570072"/>
            <a:ext cx="1847088" cy="18470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endCxn id="1031" idx="1"/>
          </p:cNvCxnSpPr>
          <p:nvPr/>
        </p:nvCxnSpPr>
        <p:spPr>
          <a:xfrm flipV="1">
            <a:off x="2102846" y="3493616"/>
            <a:ext cx="943549" cy="68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3627658" y="2052694"/>
            <a:ext cx="648063" cy="307777"/>
          </a:xfrm>
          <a:prstGeom prst="rect">
            <a:avLst/>
          </a:prstGeom>
        </p:spPr>
        <p:txBody>
          <a:bodyPr wrap="none">
            <a:spAutoFit/>
          </a:bodyPr>
          <a:lstStyle/>
          <a:p>
            <a:r>
              <a:rPr lang="en-US" sz="1400" dirty="0" smtClean="0">
                <a:solidFill>
                  <a:schemeClr val="bg1"/>
                </a:solidFill>
              </a:rPr>
              <a:t>Portal</a:t>
            </a:r>
            <a:endParaRPr lang="en-US" sz="1400" dirty="0">
              <a:solidFill>
                <a:schemeClr val="bg1"/>
              </a:solidFill>
            </a:endParaRPr>
          </a:p>
        </p:txBody>
      </p:sp>
      <p:sp>
        <p:nvSpPr>
          <p:cNvPr id="39" name="Rectangle 38"/>
          <p:cNvSpPr/>
          <p:nvPr/>
        </p:nvSpPr>
        <p:spPr>
          <a:xfrm>
            <a:off x="8094159" y="2030454"/>
            <a:ext cx="755528" cy="523220"/>
          </a:xfrm>
          <a:prstGeom prst="rect">
            <a:avLst/>
          </a:prstGeom>
        </p:spPr>
        <p:txBody>
          <a:bodyPr wrap="none">
            <a:spAutoFit/>
          </a:bodyPr>
          <a:lstStyle/>
          <a:p>
            <a:r>
              <a:rPr lang="en-US" sz="1400" dirty="0" smtClean="0">
                <a:solidFill>
                  <a:schemeClr val="bg1"/>
                </a:solidFill>
              </a:rPr>
              <a:t>Hosted</a:t>
            </a:r>
          </a:p>
          <a:p>
            <a:r>
              <a:rPr lang="en-US" sz="1400" dirty="0" smtClean="0">
                <a:solidFill>
                  <a:schemeClr val="bg1"/>
                </a:solidFill>
              </a:rPr>
              <a:t>Service</a:t>
            </a:r>
            <a:endParaRPr lang="en-US" sz="1400" dirty="0">
              <a:solidFill>
                <a:schemeClr val="bg1"/>
              </a:solidFill>
            </a:endParaRPr>
          </a:p>
        </p:txBody>
      </p:sp>
      <p:sp>
        <p:nvSpPr>
          <p:cNvPr id="40" name="Rectangle 39"/>
          <p:cNvSpPr/>
          <p:nvPr/>
        </p:nvSpPr>
        <p:spPr>
          <a:xfrm>
            <a:off x="8094159" y="4324804"/>
            <a:ext cx="794641" cy="307777"/>
          </a:xfrm>
          <a:prstGeom prst="rect">
            <a:avLst/>
          </a:prstGeom>
        </p:spPr>
        <p:txBody>
          <a:bodyPr wrap="none">
            <a:spAutoFit/>
          </a:bodyPr>
          <a:lstStyle/>
          <a:p>
            <a:r>
              <a:rPr lang="en-US" sz="1400" dirty="0" smtClean="0">
                <a:solidFill>
                  <a:schemeClr val="bg1"/>
                </a:solidFill>
              </a:rPr>
              <a:t>Storage</a:t>
            </a:r>
            <a:endParaRPr lang="en-US" sz="1400" dirty="0">
              <a:solidFill>
                <a:schemeClr val="bg1"/>
              </a:solidFill>
            </a:endParaRPr>
          </a:p>
        </p:txBody>
      </p:sp>
      <p:sp>
        <p:nvSpPr>
          <p:cNvPr id="26" name="Rectangular Callout 25"/>
          <p:cNvSpPr/>
          <p:nvPr/>
        </p:nvSpPr>
        <p:spPr bwMode="auto">
          <a:xfrm rot="10800000">
            <a:off x="991357" y="1947771"/>
            <a:ext cx="664113" cy="518724"/>
          </a:xfrm>
          <a:prstGeom prst="wedgeRectCallout">
            <a:avLst>
              <a:gd name="adj1" fmla="val 23251"/>
              <a:gd name="adj2" fmla="val -9099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2" name="Rectangle 41"/>
          <p:cNvSpPr/>
          <p:nvPr/>
        </p:nvSpPr>
        <p:spPr>
          <a:xfrm>
            <a:off x="1067573" y="2053244"/>
            <a:ext cx="511679" cy="307777"/>
          </a:xfrm>
          <a:prstGeom prst="rect">
            <a:avLst/>
          </a:prstGeom>
        </p:spPr>
        <p:txBody>
          <a:bodyPr wrap="none">
            <a:spAutoFit/>
          </a:bodyPr>
          <a:lstStyle/>
          <a:p>
            <a:r>
              <a:rPr lang="en-US" sz="1400" dirty="0" smtClean="0">
                <a:solidFill>
                  <a:schemeClr val="bg1"/>
                </a:solidFill>
              </a:rPr>
              <a:t>SDK</a:t>
            </a:r>
            <a:endParaRPr lang="en-US" sz="1400" dirty="0">
              <a:solidFill>
                <a:schemeClr val="bg1"/>
              </a:solidFill>
            </a:endParaRPr>
          </a:p>
        </p:txBody>
      </p:sp>
      <p:cxnSp>
        <p:nvCxnSpPr>
          <p:cNvPr id="22" name="Straight Arrow Connector 21"/>
          <p:cNvCxnSpPr>
            <a:stCxn id="1031" idx="3"/>
          </p:cNvCxnSpPr>
          <p:nvPr/>
        </p:nvCxnSpPr>
        <p:spPr>
          <a:xfrm flipV="1">
            <a:off x="4893483" y="2279826"/>
            <a:ext cx="1108221" cy="121379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31" idx="3"/>
            <a:endCxn id="1028" idx="1"/>
          </p:cNvCxnSpPr>
          <p:nvPr/>
        </p:nvCxnSpPr>
        <p:spPr>
          <a:xfrm>
            <a:off x="4893483" y="3493616"/>
            <a:ext cx="1154424" cy="98981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2" name="Right Brace 11"/>
          <p:cNvSpPr/>
          <p:nvPr/>
        </p:nvSpPr>
        <p:spPr>
          <a:xfrm rot="5400000">
            <a:off x="1064097" y="4639342"/>
            <a:ext cx="366198" cy="14977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ight Brace 29"/>
          <p:cNvSpPr/>
          <p:nvPr/>
        </p:nvSpPr>
        <p:spPr>
          <a:xfrm rot="5400000">
            <a:off x="3885627" y="4468131"/>
            <a:ext cx="359279" cy="18470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ight Brace 30"/>
          <p:cNvSpPr/>
          <p:nvPr/>
        </p:nvSpPr>
        <p:spPr>
          <a:xfrm rot="5400000">
            <a:off x="6815380" y="4497949"/>
            <a:ext cx="359279" cy="17996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807081" y="5665408"/>
            <a:ext cx="892232"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Develop</a:t>
            </a:r>
          </a:p>
        </p:txBody>
      </p:sp>
      <p:sp>
        <p:nvSpPr>
          <p:cNvPr id="33" name="TextBox 32"/>
          <p:cNvSpPr txBox="1"/>
          <p:nvPr/>
        </p:nvSpPr>
        <p:spPr>
          <a:xfrm>
            <a:off x="3678682" y="5672860"/>
            <a:ext cx="767839"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Deploy</a:t>
            </a:r>
          </a:p>
        </p:txBody>
      </p:sp>
      <p:sp>
        <p:nvSpPr>
          <p:cNvPr id="34" name="TextBox 33"/>
          <p:cNvSpPr txBox="1"/>
          <p:nvPr/>
        </p:nvSpPr>
        <p:spPr>
          <a:xfrm>
            <a:off x="6784118" y="5665408"/>
            <a:ext cx="429605"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Run</a:t>
            </a:r>
          </a:p>
        </p:txBody>
      </p:sp>
    </p:spTree>
    <p:extLst>
      <p:ext uri="{BB962C8B-B14F-4D97-AF65-F5344CB8AC3E}">
        <p14:creationId xmlns:p14="http://schemas.microsoft.com/office/powerpoint/2010/main" val="2468398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pic>
        <p:nvPicPr>
          <p:cNvPr id="1026" name="Picture 2" descr="D:\DVD_ART36\Artwork_Imagery\Shapes\Clear glass shapes\large horizontal glass rectangle square.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466271" y="1427491"/>
            <a:ext cx="6243063" cy="46612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49966" y="1630718"/>
            <a:ext cx="1797272"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Role</a:t>
            </a:r>
          </a:p>
        </p:txBody>
      </p:sp>
      <p:pic>
        <p:nvPicPr>
          <p:cNvPr id="1027" name="Picture 3" descr="D:\DVD_ART36\Artwork_Imagery\Shapes\Clear glass shapes\large horizontal glass rectangle square.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497" y="2740759"/>
            <a:ext cx="250780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DVD_ART36\Artwork_Imagery\Shapes\Clear glass shapes\large horizontal glass rectangle square.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7264" y="2740759"/>
            <a:ext cx="2510021" cy="23337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12695" y="4542081"/>
            <a:ext cx="898636"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Code</a:t>
            </a:r>
          </a:p>
        </p:txBody>
      </p:sp>
      <p:sp>
        <p:nvSpPr>
          <p:cNvPr id="13" name="TextBox 12"/>
          <p:cNvSpPr txBox="1"/>
          <p:nvPr/>
        </p:nvSpPr>
        <p:spPr>
          <a:xfrm>
            <a:off x="5270937" y="4542082"/>
            <a:ext cx="1797272"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Configuration</a:t>
            </a:r>
          </a:p>
        </p:txBody>
      </p:sp>
      <p:cxnSp>
        <p:nvCxnSpPr>
          <p:cNvPr id="6" name="Straight Connector 5"/>
          <p:cNvCxnSpPr>
            <a:stCxn id="1027" idx="3"/>
            <a:endCxn id="11" idx="1"/>
          </p:cNvCxnSpPr>
          <p:nvPr/>
        </p:nvCxnSpPr>
        <p:spPr>
          <a:xfrm>
            <a:off x="4289297" y="3906619"/>
            <a:ext cx="577967" cy="1033"/>
          </a:xfrm>
          <a:prstGeom prst="line">
            <a:avLst/>
          </a:prstGeom>
        </p:spPr>
        <p:style>
          <a:lnRef idx="2">
            <a:schemeClr val="accent3"/>
          </a:lnRef>
          <a:fillRef idx="0">
            <a:schemeClr val="accent3"/>
          </a:fillRef>
          <a:effectRef idx="1">
            <a:schemeClr val="accent3"/>
          </a:effectRef>
          <a:fontRef idx="minor">
            <a:schemeClr val="tx1"/>
          </a:fontRef>
        </p:style>
      </p:cxnSp>
      <p:pic>
        <p:nvPicPr>
          <p:cNvPr id="1028" name="Picture 4" descr="D:\DVD_ART36\Artwork_Imagery\Icons - Illustrations\_ WINDOWS SERVER ICONS\Misc\box arrow 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278" y="3187156"/>
            <a:ext cx="1334376" cy="12100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DVD_ART36\Artwork_Imagery\Icons - Illustrations\_ REAL VISTA STYLE\clipboard checklist inventor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8674" y="3087523"/>
            <a:ext cx="1454558" cy="145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329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Balanced Instances</a:t>
            </a:r>
            <a:endParaRPr lang="en-US" dirty="0"/>
          </a:p>
        </p:txBody>
      </p:sp>
      <p:pic>
        <p:nvPicPr>
          <p:cNvPr id="15" name="Picture 2" descr="D:\DVD_ART36\Artwork_Imagery\Shapes\Clear glass shapes\large horizontal glass rectangle square.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653047" y="1065099"/>
            <a:ext cx="2096817" cy="48627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42239" y="1221029"/>
            <a:ext cx="1797272"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Role</a:t>
            </a:r>
          </a:p>
        </p:txBody>
      </p:sp>
      <p:pic>
        <p:nvPicPr>
          <p:cNvPr id="18" name="Picture 3" descr="D:\DVD_ART36\Artwork_Imagery\Shapes\Clear glass shapes\large horizontal glass rectangle square.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82743" y="1985963"/>
            <a:ext cx="1653845" cy="153772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116601" y="2592948"/>
            <a:ext cx="1280079"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Instance 1</a:t>
            </a:r>
          </a:p>
        </p:txBody>
      </p:sp>
      <p:pic>
        <p:nvPicPr>
          <p:cNvPr id="22" name="Picture 21"/>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2887" y="3140198"/>
            <a:ext cx="2111431" cy="144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descr="D:\DVD_ART36\Artwork_Imagery\Shapes\Clear glass shapes\large horizontal glass rectangle square.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3249" y="4046049"/>
            <a:ext cx="1653845" cy="153772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127107" y="4653034"/>
            <a:ext cx="1280079"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Instance 2</a:t>
            </a:r>
          </a:p>
        </p:txBody>
      </p:sp>
      <p:sp>
        <p:nvSpPr>
          <p:cNvPr id="26" name="TextBox 25"/>
          <p:cNvSpPr txBox="1"/>
          <p:nvPr/>
        </p:nvSpPr>
        <p:spPr>
          <a:xfrm>
            <a:off x="1939159" y="4130387"/>
            <a:ext cx="2879443" cy="276999"/>
          </a:xfrm>
          <a:prstGeom prst="rect">
            <a:avLst/>
          </a:prstGeom>
        </p:spPr>
        <p:style>
          <a:lnRef idx="1">
            <a:schemeClr val="dk1"/>
          </a:lnRef>
          <a:fillRef idx="3">
            <a:schemeClr val="dk1"/>
          </a:fillRef>
          <a:effectRef idx="2">
            <a:schemeClr val="dk1"/>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http://yourapp.cloudapp.net</a:t>
            </a:r>
          </a:p>
        </p:txBody>
      </p:sp>
      <p:pic>
        <p:nvPicPr>
          <p:cNvPr id="28" name="Picture 2" descr="\\eventsql\dvd\Online_ART\DVD_ART36\Artwork_Imagery\Icons - Illustrations\_ REAL VISTA STYLE\people icon gold shirt us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1" y="3360012"/>
            <a:ext cx="1008959" cy="1008959"/>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a:stCxn id="22" idx="3"/>
            <a:endCxn id="18" idx="1"/>
          </p:cNvCxnSpPr>
          <p:nvPr/>
        </p:nvCxnSpPr>
        <p:spPr>
          <a:xfrm flipV="1">
            <a:off x="5874318" y="2754825"/>
            <a:ext cx="1008425" cy="1109667"/>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Straight Arrow Connector 34"/>
          <p:cNvCxnSpPr>
            <a:stCxn id="22" idx="3"/>
            <a:endCxn id="24" idx="1"/>
          </p:cNvCxnSpPr>
          <p:nvPr/>
        </p:nvCxnSpPr>
        <p:spPr>
          <a:xfrm>
            <a:off x="5874318" y="3864492"/>
            <a:ext cx="1018931" cy="95041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Elbow Connector 38"/>
          <p:cNvCxnSpPr>
            <a:stCxn id="28" idx="3"/>
            <a:endCxn id="26" idx="1"/>
          </p:cNvCxnSpPr>
          <p:nvPr/>
        </p:nvCxnSpPr>
        <p:spPr>
          <a:xfrm>
            <a:off x="1229710" y="3864492"/>
            <a:ext cx="709449" cy="404395"/>
          </a:xfrm>
          <a:prstGeom prst="bentConnector3">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977670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t>
            </a:r>
            <a:r>
              <a:rPr lang="en-US" dirty="0" err="1" smtClean="0"/>
              <a:t>vs</a:t>
            </a:r>
            <a:r>
              <a:rPr lang="en-US" dirty="0" smtClean="0"/>
              <a:t> Worker Role</a:t>
            </a:r>
            <a:endParaRPr lang="en-US" dirty="0"/>
          </a:p>
        </p:txBody>
      </p:sp>
      <p:sp>
        <p:nvSpPr>
          <p:cNvPr id="12" name="TextBox 11"/>
          <p:cNvSpPr txBox="1"/>
          <p:nvPr/>
        </p:nvSpPr>
        <p:spPr>
          <a:xfrm>
            <a:off x="772508" y="1606732"/>
            <a:ext cx="1797272"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Web Role</a:t>
            </a:r>
          </a:p>
        </p:txBody>
      </p:sp>
      <p:pic>
        <p:nvPicPr>
          <p:cNvPr id="13" name="Picture 3" descr="D:\DVD_ART36\Artwork_Imagery\Shapes\Clear glass shapes\large horizontal glass rectangle square.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444" y="2106443"/>
            <a:ext cx="3573525" cy="33226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09147" y="2346977"/>
            <a:ext cx="1818286"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IIS Host</a:t>
            </a:r>
          </a:p>
        </p:txBody>
      </p:sp>
      <p:sp>
        <p:nvSpPr>
          <p:cNvPr id="22" name="TextBox 21"/>
          <p:cNvSpPr txBox="1"/>
          <p:nvPr/>
        </p:nvSpPr>
        <p:spPr>
          <a:xfrm>
            <a:off x="1834056" y="4680300"/>
            <a:ext cx="1366343"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Your Code</a:t>
            </a:r>
          </a:p>
        </p:txBody>
      </p:sp>
      <p:sp>
        <p:nvSpPr>
          <p:cNvPr id="26" name="TextBox 25"/>
          <p:cNvSpPr txBox="1"/>
          <p:nvPr/>
        </p:nvSpPr>
        <p:spPr>
          <a:xfrm>
            <a:off x="4966276" y="1596618"/>
            <a:ext cx="1797272"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Worker Role</a:t>
            </a:r>
          </a:p>
        </p:txBody>
      </p:sp>
      <p:pic>
        <p:nvPicPr>
          <p:cNvPr id="27" name="Picture 3" descr="D:\DVD_ART36\Artwork_Imagery\Shapes\Clear glass shapes\large horizontal glass rectangle square.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3212" y="2096329"/>
            <a:ext cx="3573525" cy="332261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02915" y="2336863"/>
            <a:ext cx="1818286"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System Host</a:t>
            </a:r>
          </a:p>
        </p:txBody>
      </p:sp>
      <p:pic>
        <p:nvPicPr>
          <p:cNvPr id="2052" name="Picture 4" descr="D:\DVD_ART36\Artwork_Imagery\Icons - Illustrations\_ SEVEN STYLE\world globe 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283" y="3066468"/>
            <a:ext cx="1503470" cy="150347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DVD_ART36\Artwork_Imagery\Icons - Illustrations\_ WINDOWS SERVER ICONS\Misc\box arrow 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3272" y="3724226"/>
            <a:ext cx="918550" cy="83299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101382" y="4690806"/>
            <a:ext cx="1366343"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Your Code</a:t>
            </a:r>
          </a:p>
        </p:txBody>
      </p:sp>
      <p:pic>
        <p:nvPicPr>
          <p:cNvPr id="32"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43545" y="3076974"/>
            <a:ext cx="1503470" cy="15034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D:\DVD_ART36\Artwork_Imagery\Icons - Illustrations\_ WINDOWS SERVER ICONS\Misc\box arrow 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534" y="3734732"/>
            <a:ext cx="918550" cy="83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4941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3|6.9|7.6|35.2"/>
</p:tagLst>
</file>

<file path=ppt/tags/tag2.xml><?xml version="1.0" encoding="utf-8"?>
<p:tagLst xmlns:a="http://schemas.openxmlformats.org/drawingml/2006/main" xmlns:r="http://schemas.openxmlformats.org/officeDocument/2006/relationships" xmlns:p="http://schemas.openxmlformats.org/presentationml/2006/main">
  <p:tag name="TIMING" val="|13.7|4.7|23.7"/>
</p:tagLst>
</file>

<file path=ppt/tags/tag3.xml><?xml version="1.0" encoding="utf-8"?>
<p:tagLst xmlns:a="http://schemas.openxmlformats.org/drawingml/2006/main" xmlns:r="http://schemas.openxmlformats.org/officeDocument/2006/relationships" xmlns:p="http://schemas.openxmlformats.org/presentationml/2006/main">
  <p:tag name="TIMING" val="|3.3|2.8|5.1|12.4|14.9"/>
</p:tagLst>
</file>

<file path=ppt/theme/theme1.xml><?xml version="1.0" encoding="utf-8"?>
<a:theme xmlns:a="http://schemas.openxmlformats.org/drawingml/2006/main" name="PDC09 PPT Template (4 x 3)">
  <a:themeElements>
    <a:clrScheme name="PDC 2009">
      <a:dk1>
        <a:srgbClr val="000000"/>
      </a:dk1>
      <a:lt1>
        <a:srgbClr val="FFFFFF"/>
      </a:lt1>
      <a:dk2>
        <a:srgbClr val="0070C0"/>
      </a:dk2>
      <a:lt2>
        <a:srgbClr val="BDE3FF"/>
      </a:lt2>
      <a:accent1>
        <a:srgbClr val="C3D69B"/>
      </a:accent1>
      <a:accent2>
        <a:srgbClr val="7D706D"/>
      </a:accent2>
      <a:accent3>
        <a:srgbClr val="B8B2AE"/>
      </a:accent3>
      <a:accent4>
        <a:srgbClr val="DF8536"/>
      </a:accent4>
      <a:accent5>
        <a:srgbClr val="5F779C"/>
      </a:accent5>
      <a:accent6>
        <a:srgbClr val="AA534A"/>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PDC09 PPT Template (4 x 3)</Template>
  <TotalTime>0</TotalTime>
  <Words>2991</Words>
  <Application>Microsoft Office PowerPoint</Application>
  <PresentationFormat>On-screen Show (4:3)</PresentationFormat>
  <Paragraphs>627</Paragraphs>
  <Slides>50</Slides>
  <Notes>33</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PDC09 PPT Template (4 x 3)</vt:lpstr>
      <vt:lpstr>White with Consolas font for code slides</vt:lpstr>
      <vt:lpstr>1_White with Consolas font for code slides</vt:lpstr>
      <vt:lpstr>PowerPoint Presentation</vt:lpstr>
      <vt:lpstr>Introduction to Building Applications with Windows Azure</vt:lpstr>
      <vt:lpstr>Customers Live on Windows Azure Platform</vt:lpstr>
      <vt:lpstr>Overview</vt:lpstr>
      <vt:lpstr>Session Objectives</vt:lpstr>
      <vt:lpstr>Windows Azure for Application Developers</vt:lpstr>
      <vt:lpstr>Roles</vt:lpstr>
      <vt:lpstr>Load Balanced Instances</vt:lpstr>
      <vt:lpstr>Web vs Worker Role</vt:lpstr>
      <vt:lpstr>Development Fabric and Storage</vt:lpstr>
      <vt:lpstr>Portal</vt:lpstr>
      <vt:lpstr>Web Role</vt:lpstr>
      <vt:lpstr>Hello Cloud – Web Role</vt:lpstr>
      <vt:lpstr>What We’re Going To Code</vt:lpstr>
      <vt:lpstr>Fundamental Storage Abstractions</vt:lpstr>
      <vt:lpstr>Storage</vt:lpstr>
      <vt:lpstr>Windows Azure Storage Account</vt:lpstr>
      <vt:lpstr>Create a Storage Account</vt:lpstr>
      <vt:lpstr>PowerPoint Presentation</vt:lpstr>
      <vt:lpstr>Windows Azure Tables</vt:lpstr>
      <vt:lpstr>Table Storage Concepts </vt:lpstr>
      <vt:lpstr>Table Data Model</vt:lpstr>
      <vt:lpstr>Required Entity Properties</vt:lpstr>
      <vt:lpstr>Partitions and Partition Ranges</vt:lpstr>
      <vt:lpstr>Table Operations</vt:lpstr>
      <vt:lpstr>PowerPoint Presentation</vt:lpstr>
      <vt:lpstr>Windows Azure Queues</vt:lpstr>
      <vt:lpstr>Queue Storage Concepts </vt:lpstr>
      <vt:lpstr>Account, Queues and Messages</vt:lpstr>
      <vt:lpstr>Queue Operations</vt:lpstr>
      <vt:lpstr>How Queue Works</vt:lpstr>
      <vt:lpstr>How Queue Works </vt:lpstr>
      <vt:lpstr>PowerPoint Presentation</vt:lpstr>
      <vt:lpstr>Blob Storage Concepts</vt:lpstr>
      <vt:lpstr>Blob Features and Functions</vt:lpstr>
      <vt:lpstr>Two Types of Blobs Under the Hood</vt:lpstr>
      <vt:lpstr>Blob Namespace</vt:lpstr>
      <vt:lpstr>Windows Azure  Content Delivery Network (new)</vt:lpstr>
      <vt:lpstr>Tables, Blob and Queue</vt:lpstr>
      <vt:lpstr>Recap – Guest Book</vt:lpstr>
      <vt:lpstr>Windows Azure XDrive (new)</vt:lpstr>
      <vt:lpstr>SQL Azure</vt:lpstr>
      <vt:lpstr>SQL Azure Database</vt:lpstr>
      <vt:lpstr>T-SQL Support (full or partial)</vt:lpstr>
      <vt:lpstr>T-SQL Not Supported (v1)</vt:lpstr>
      <vt:lpstr>Demo </vt:lpstr>
      <vt:lpstr>Demo </vt:lpstr>
      <vt:lpstr>Summary</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Building Applications with Windows Azure</dc:title>
  <dc:subject>Tech Ed 2010 Sri Lanka</dc:subject>
  <dc:creator>Venkatarangan TNC</dc:creator>
  <cp:lastModifiedBy/>
  <cp:revision>1</cp:revision>
  <dcterms:created xsi:type="dcterms:W3CDTF">2009-11-23T22:38:10Z</dcterms:created>
  <dcterms:modified xsi:type="dcterms:W3CDTF">2010-02-10T04:39:18Z</dcterms:modified>
</cp:coreProperties>
</file>